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78" r:id="rId5"/>
    <p:sldId id="289" r:id="rId6"/>
    <p:sldId id="288" r:id="rId7"/>
    <p:sldId id="294" r:id="rId8"/>
    <p:sldId id="287" r:id="rId9"/>
    <p:sldId id="290" r:id="rId10"/>
    <p:sldId id="284" r:id="rId11"/>
    <p:sldId id="285" r:id="rId12"/>
    <p:sldId id="292" r:id="rId13"/>
    <p:sldId id="286" r:id="rId14"/>
    <p:sldId id="269" r:id="rId15"/>
    <p:sldId id="267" r:id="rId16"/>
    <p:sldId id="268" r:id="rId17"/>
    <p:sldId id="282" r:id="rId18"/>
    <p:sldId id="283" r:id="rId19"/>
    <p:sldId id="291" r:id="rId20"/>
    <p:sldId id="263" r:id="rId21"/>
  </p:sldIdLst>
  <p:sldSz cx="20104100" cy="12985750"/>
  <p:notesSz cx="20104100" cy="1298575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David Rondón Molina" initials="JDRM" lastIdx="1" clrIdx="0">
    <p:extLst>
      <p:ext uri="{19B8F6BF-5375-455C-9EA6-DF929625EA0E}">
        <p15:presenceInfo xmlns:p15="http://schemas.microsoft.com/office/powerpoint/2012/main" userId="52bdabc788bca6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F5FE76-EEBA-4404-A13F-AA601E0600BB}" v="859" dt="2021-09-19T00:25:38.98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7" autoAdjust="0"/>
    <p:restoredTop sz="94660"/>
  </p:normalViewPr>
  <p:slideViewPr>
    <p:cSldViewPr>
      <p:cViewPr varScale="1">
        <p:scale>
          <a:sx n="58" d="100"/>
          <a:sy n="58" d="100"/>
        </p:scale>
        <p:origin x="150" y="50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24T23:12:39.863" idx="1">
    <p:pos x="10" y="10"/>
    <p:text/>
    <p:extLst>
      <p:ext uri="{C676402C-5697-4E1C-873F-D02D1690AC5C}">
        <p15:threadingInfo xmlns:p15="http://schemas.microsoft.com/office/powerpoint/2012/main" timeZoneBias="30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209827" y="5153357"/>
            <a:ext cx="13684444" cy="228727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3015615" y="7272020"/>
            <a:ext cx="14072870" cy="32464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12/3/2021</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50" b="1" i="0">
                <a:solidFill>
                  <a:srgbClr val="434343"/>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12/3/2021</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50" b="1" i="0">
                <a:solidFill>
                  <a:srgbClr val="434343"/>
                </a:solidFill>
                <a:latin typeface="Calibri"/>
                <a:cs typeface="Calibri"/>
              </a:defRPr>
            </a:lvl1pPr>
          </a:lstStyle>
          <a:p>
            <a:endParaRPr/>
          </a:p>
        </p:txBody>
      </p:sp>
      <p:sp>
        <p:nvSpPr>
          <p:cNvPr id="3" name="Holder 3"/>
          <p:cNvSpPr>
            <a:spLocks noGrp="1"/>
          </p:cNvSpPr>
          <p:nvPr>
            <p:ph sz="half" idx="2"/>
          </p:nvPr>
        </p:nvSpPr>
        <p:spPr>
          <a:xfrm>
            <a:off x="1005205" y="2986722"/>
            <a:ext cx="8745284" cy="85705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986722"/>
            <a:ext cx="8745284" cy="85705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12/3/2021</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50" b="1" i="0">
                <a:solidFill>
                  <a:srgbClr val="434343"/>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12/3/2021</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12/3/2021</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842411" y="5002800"/>
            <a:ext cx="10419276" cy="2475865"/>
          </a:xfrm>
          <a:prstGeom prst="rect">
            <a:avLst/>
          </a:prstGeom>
        </p:spPr>
        <p:txBody>
          <a:bodyPr wrap="square" lIns="0" tIns="0" rIns="0" bIns="0">
            <a:spAutoFit/>
          </a:bodyPr>
          <a:lstStyle>
            <a:lvl1pPr>
              <a:defRPr sz="4450" b="1" i="0">
                <a:solidFill>
                  <a:srgbClr val="434343"/>
                </a:solidFill>
                <a:latin typeface="Calibri"/>
                <a:cs typeface="Calibri"/>
              </a:defRPr>
            </a:lvl1pPr>
          </a:lstStyle>
          <a:p>
            <a:endParaRPr/>
          </a:p>
        </p:txBody>
      </p:sp>
      <p:sp>
        <p:nvSpPr>
          <p:cNvPr id="3" name="Holder 3"/>
          <p:cNvSpPr>
            <a:spLocks noGrp="1"/>
          </p:cNvSpPr>
          <p:nvPr>
            <p:ph type="body" idx="1"/>
          </p:nvPr>
        </p:nvSpPr>
        <p:spPr>
          <a:xfrm>
            <a:off x="1005205" y="2986722"/>
            <a:ext cx="18093690" cy="857059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2076748"/>
            <a:ext cx="6433312" cy="649287"/>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1005205" y="12076748"/>
            <a:ext cx="4623943" cy="64928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12/3/2021</a:t>
            </a:fld>
            <a:endParaRPr lang="en-US" dirty="0"/>
          </a:p>
        </p:txBody>
      </p:sp>
      <p:sp>
        <p:nvSpPr>
          <p:cNvPr id="6" name="Holder 6"/>
          <p:cNvSpPr>
            <a:spLocks noGrp="1"/>
          </p:cNvSpPr>
          <p:nvPr>
            <p:ph type="sldNum" sz="quarter" idx="7"/>
          </p:nvPr>
        </p:nvSpPr>
        <p:spPr>
          <a:xfrm>
            <a:off x="14474953" y="12076748"/>
            <a:ext cx="4623943" cy="64928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file:///C:\Users\Juan%20David\Downloads\diccionario%20de%20datos.xlsx"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12983897"/>
          </a:xfrm>
          <a:prstGeom prst="rect">
            <a:avLst/>
          </a:prstGeom>
        </p:spPr>
      </p:pic>
      <p:sp>
        <p:nvSpPr>
          <p:cNvPr id="3" name="object 3"/>
          <p:cNvSpPr txBox="1">
            <a:spLocks noGrp="1"/>
          </p:cNvSpPr>
          <p:nvPr>
            <p:ph type="title"/>
          </p:nvPr>
        </p:nvSpPr>
        <p:spPr>
          <a:xfrm>
            <a:off x="9366250" y="2263609"/>
            <a:ext cx="8571459" cy="903902"/>
          </a:xfrm>
          <a:prstGeom prst="rect">
            <a:avLst/>
          </a:prstGeom>
        </p:spPr>
        <p:txBody>
          <a:bodyPr vert="horz" wrap="square" lIns="0" tIns="220345" rIns="0" bIns="0" rtlCol="0">
            <a:spAutoFit/>
          </a:bodyPr>
          <a:lstStyle/>
          <a:p>
            <a:pPr marL="12700" marR="5080" indent="2538095" algn="r">
              <a:lnSpc>
                <a:spcPct val="80000"/>
              </a:lnSpc>
              <a:spcBef>
                <a:spcPts val="1735"/>
              </a:spcBef>
            </a:pPr>
            <a:r>
              <a:rPr lang="es-CO" sz="5400" dirty="0"/>
              <a:t>Logortec</a:t>
            </a:r>
            <a:endParaRPr sz="5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2726725"/>
          </a:xfrm>
          <a:prstGeom prst="rect">
            <a:avLst/>
          </a:prstGeom>
        </p:spPr>
      </p:pic>
      <p:sp>
        <p:nvSpPr>
          <p:cNvPr id="3" name="object 3"/>
          <p:cNvSpPr txBox="1">
            <a:spLocks noGrp="1"/>
          </p:cNvSpPr>
          <p:nvPr>
            <p:ph type="title"/>
          </p:nvPr>
        </p:nvSpPr>
        <p:spPr>
          <a:xfrm>
            <a:off x="1379686" y="477898"/>
            <a:ext cx="15225564" cy="935513"/>
          </a:xfrm>
          <a:prstGeom prst="rect">
            <a:avLst/>
          </a:prstGeom>
        </p:spPr>
        <p:txBody>
          <a:bodyPr vert="horz" wrap="square" lIns="0" tIns="12065" rIns="0" bIns="0" rtlCol="0">
            <a:spAutoFit/>
          </a:bodyPr>
          <a:lstStyle/>
          <a:p>
            <a:pPr marL="12700">
              <a:lnSpc>
                <a:spcPct val="100000"/>
              </a:lnSpc>
              <a:spcBef>
                <a:spcPts val="95"/>
              </a:spcBef>
            </a:pPr>
            <a:r>
              <a:rPr lang="es-CO" sz="6000" spc="-10" dirty="0">
                <a:solidFill>
                  <a:srgbClr val="FFFFFF"/>
                </a:solidFill>
              </a:rPr>
              <a:t>WIREFRAME</a:t>
            </a:r>
            <a:endParaRPr lang="es-CO" sz="6000" dirty="0"/>
          </a:p>
        </p:txBody>
      </p:sp>
      <p:sp>
        <p:nvSpPr>
          <p:cNvPr id="4" name="object 4"/>
          <p:cNvSpPr/>
          <p:nvPr/>
        </p:nvSpPr>
        <p:spPr>
          <a:xfrm>
            <a:off x="1395074" y="1789798"/>
            <a:ext cx="852169" cy="81915"/>
          </a:xfrm>
          <a:custGeom>
            <a:avLst/>
            <a:gdLst/>
            <a:ahLst/>
            <a:cxnLst/>
            <a:rect l="l" t="t" r="r" b="b"/>
            <a:pathLst>
              <a:path w="852169" h="81914">
                <a:moveTo>
                  <a:pt x="852015" y="81428"/>
                </a:moveTo>
                <a:lnTo>
                  <a:pt x="0" y="81428"/>
                </a:lnTo>
                <a:lnTo>
                  <a:pt x="0" y="0"/>
                </a:lnTo>
                <a:lnTo>
                  <a:pt x="852015" y="0"/>
                </a:lnTo>
                <a:lnTo>
                  <a:pt x="852015" y="81428"/>
                </a:lnTo>
                <a:close/>
              </a:path>
            </a:pathLst>
          </a:custGeom>
          <a:solidFill>
            <a:srgbClr val="FFFFFF"/>
          </a:solidFill>
        </p:spPr>
        <p:txBody>
          <a:bodyPr wrap="square" lIns="0" tIns="0" rIns="0" bIns="0" rtlCol="0"/>
          <a:lstStyle/>
          <a:p>
            <a:endParaRPr dirty="0"/>
          </a:p>
        </p:txBody>
      </p:sp>
      <p:pic>
        <p:nvPicPr>
          <p:cNvPr id="5" name="Imagen 4">
            <a:extLst>
              <a:ext uri="{FF2B5EF4-FFF2-40B4-BE49-F238E27FC236}">
                <a16:creationId xmlns:a16="http://schemas.microsoft.com/office/drawing/2014/main" id="{5125F20D-E764-487A-A134-132B94753C46}"/>
              </a:ext>
            </a:extLst>
          </p:cNvPr>
          <p:cNvPicPr>
            <a:picLocks noChangeAspect="1"/>
          </p:cNvPicPr>
          <p:nvPr/>
        </p:nvPicPr>
        <p:blipFill>
          <a:blip r:embed="rId3"/>
          <a:stretch>
            <a:fillRect/>
          </a:stretch>
        </p:blipFill>
        <p:spPr>
          <a:xfrm>
            <a:off x="655840" y="2911476"/>
            <a:ext cx="8769791" cy="4343400"/>
          </a:xfrm>
          <a:prstGeom prst="rect">
            <a:avLst/>
          </a:prstGeom>
        </p:spPr>
      </p:pic>
      <p:pic>
        <p:nvPicPr>
          <p:cNvPr id="6" name="Imagen 5">
            <a:extLst>
              <a:ext uri="{FF2B5EF4-FFF2-40B4-BE49-F238E27FC236}">
                <a16:creationId xmlns:a16="http://schemas.microsoft.com/office/drawing/2014/main" id="{23630E2C-8463-4DFE-B7B0-CFCB8EACACEA}"/>
              </a:ext>
            </a:extLst>
          </p:cNvPr>
          <p:cNvPicPr>
            <a:picLocks noChangeAspect="1"/>
          </p:cNvPicPr>
          <p:nvPr/>
        </p:nvPicPr>
        <p:blipFill rotWithShape="1">
          <a:blip r:embed="rId4"/>
          <a:srcRect l="19208" t="20577" r="19109" b="23771"/>
          <a:stretch/>
        </p:blipFill>
        <p:spPr>
          <a:xfrm>
            <a:off x="10297077" y="2911475"/>
            <a:ext cx="8863072" cy="4343400"/>
          </a:xfrm>
          <a:prstGeom prst="rect">
            <a:avLst/>
          </a:prstGeom>
        </p:spPr>
      </p:pic>
      <p:pic>
        <p:nvPicPr>
          <p:cNvPr id="7" name="Imagen 6">
            <a:extLst>
              <a:ext uri="{FF2B5EF4-FFF2-40B4-BE49-F238E27FC236}">
                <a16:creationId xmlns:a16="http://schemas.microsoft.com/office/drawing/2014/main" id="{4FFA4022-1D76-42A0-A393-1C38C4526561}"/>
              </a:ext>
            </a:extLst>
          </p:cNvPr>
          <p:cNvPicPr>
            <a:picLocks noChangeAspect="1"/>
          </p:cNvPicPr>
          <p:nvPr/>
        </p:nvPicPr>
        <p:blipFill rotWithShape="1">
          <a:blip r:embed="rId5"/>
          <a:srcRect l="19284" t="20345" r="19307" b="23793"/>
          <a:stretch/>
        </p:blipFill>
        <p:spPr>
          <a:xfrm>
            <a:off x="5428593" y="8030024"/>
            <a:ext cx="7994075" cy="4088499"/>
          </a:xfrm>
          <a:prstGeom prst="rect">
            <a:avLst/>
          </a:prstGeom>
        </p:spPr>
      </p:pic>
    </p:spTree>
    <p:extLst>
      <p:ext uri="{BB962C8B-B14F-4D97-AF65-F5344CB8AC3E}">
        <p14:creationId xmlns:p14="http://schemas.microsoft.com/office/powerpoint/2010/main" val="1554425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2726725"/>
          </a:xfrm>
          <a:prstGeom prst="rect">
            <a:avLst/>
          </a:prstGeom>
        </p:spPr>
      </p:pic>
      <p:sp>
        <p:nvSpPr>
          <p:cNvPr id="3" name="object 3"/>
          <p:cNvSpPr txBox="1">
            <a:spLocks noGrp="1"/>
          </p:cNvSpPr>
          <p:nvPr>
            <p:ph type="title"/>
          </p:nvPr>
        </p:nvSpPr>
        <p:spPr>
          <a:xfrm>
            <a:off x="1379686" y="477898"/>
            <a:ext cx="15225564" cy="935513"/>
          </a:xfrm>
          <a:prstGeom prst="rect">
            <a:avLst/>
          </a:prstGeom>
        </p:spPr>
        <p:txBody>
          <a:bodyPr vert="horz" wrap="square" lIns="0" tIns="12065" rIns="0" bIns="0" rtlCol="0">
            <a:spAutoFit/>
          </a:bodyPr>
          <a:lstStyle/>
          <a:p>
            <a:pPr marL="12700">
              <a:lnSpc>
                <a:spcPct val="100000"/>
              </a:lnSpc>
              <a:spcBef>
                <a:spcPts val="95"/>
              </a:spcBef>
            </a:pPr>
            <a:r>
              <a:rPr lang="es-ES" sz="6000" spc="-10" dirty="0">
                <a:solidFill>
                  <a:srgbClr val="FFFFFF"/>
                </a:solidFill>
              </a:rPr>
              <a:t>M</a:t>
            </a:r>
            <a:r>
              <a:rPr lang="es-CO" sz="6000" spc="-10" dirty="0">
                <a:solidFill>
                  <a:srgbClr val="FFFFFF"/>
                </a:solidFill>
              </a:rPr>
              <a:t>OCKUPS</a:t>
            </a:r>
            <a:endParaRPr lang="es-CO" sz="6000" dirty="0"/>
          </a:p>
        </p:txBody>
      </p:sp>
      <p:sp>
        <p:nvSpPr>
          <p:cNvPr id="4" name="object 4"/>
          <p:cNvSpPr/>
          <p:nvPr/>
        </p:nvSpPr>
        <p:spPr>
          <a:xfrm>
            <a:off x="1395074" y="1789798"/>
            <a:ext cx="852169" cy="81915"/>
          </a:xfrm>
          <a:custGeom>
            <a:avLst/>
            <a:gdLst/>
            <a:ahLst/>
            <a:cxnLst/>
            <a:rect l="l" t="t" r="r" b="b"/>
            <a:pathLst>
              <a:path w="852169" h="81914">
                <a:moveTo>
                  <a:pt x="852015" y="81428"/>
                </a:moveTo>
                <a:lnTo>
                  <a:pt x="0" y="81428"/>
                </a:lnTo>
                <a:lnTo>
                  <a:pt x="0" y="0"/>
                </a:lnTo>
                <a:lnTo>
                  <a:pt x="852015" y="0"/>
                </a:lnTo>
                <a:lnTo>
                  <a:pt x="852015" y="81428"/>
                </a:lnTo>
                <a:close/>
              </a:path>
            </a:pathLst>
          </a:custGeom>
          <a:solidFill>
            <a:srgbClr val="FFFFFF"/>
          </a:solidFill>
        </p:spPr>
        <p:txBody>
          <a:bodyPr wrap="square" lIns="0" tIns="0" rIns="0" bIns="0" rtlCol="0"/>
          <a:lstStyle/>
          <a:p>
            <a:endParaRPr dirty="0"/>
          </a:p>
        </p:txBody>
      </p:sp>
      <p:pic>
        <p:nvPicPr>
          <p:cNvPr id="7" name="Imagen 6">
            <a:extLst>
              <a:ext uri="{FF2B5EF4-FFF2-40B4-BE49-F238E27FC236}">
                <a16:creationId xmlns:a16="http://schemas.microsoft.com/office/drawing/2014/main" id="{230AD8AB-A18B-4556-98FC-DD4A16E19D9B}"/>
              </a:ext>
            </a:extLst>
          </p:cNvPr>
          <p:cNvPicPr>
            <a:picLocks noChangeAspect="1"/>
          </p:cNvPicPr>
          <p:nvPr/>
        </p:nvPicPr>
        <p:blipFill>
          <a:blip r:embed="rId3"/>
          <a:stretch>
            <a:fillRect/>
          </a:stretch>
        </p:blipFill>
        <p:spPr>
          <a:xfrm>
            <a:off x="2246209" y="3444875"/>
            <a:ext cx="14730090" cy="8281631"/>
          </a:xfrm>
          <a:prstGeom prst="rect">
            <a:avLst/>
          </a:prstGeom>
        </p:spPr>
      </p:pic>
    </p:spTree>
    <p:extLst>
      <p:ext uri="{BB962C8B-B14F-4D97-AF65-F5344CB8AC3E}">
        <p14:creationId xmlns:p14="http://schemas.microsoft.com/office/powerpoint/2010/main" val="3105935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2726725"/>
          </a:xfrm>
          <a:prstGeom prst="rect">
            <a:avLst/>
          </a:prstGeom>
        </p:spPr>
      </p:pic>
      <p:sp>
        <p:nvSpPr>
          <p:cNvPr id="3" name="object 3"/>
          <p:cNvSpPr txBox="1">
            <a:spLocks noGrp="1"/>
          </p:cNvSpPr>
          <p:nvPr>
            <p:ph type="title"/>
          </p:nvPr>
        </p:nvSpPr>
        <p:spPr>
          <a:xfrm>
            <a:off x="1379686" y="477898"/>
            <a:ext cx="15225564" cy="935513"/>
          </a:xfrm>
          <a:prstGeom prst="rect">
            <a:avLst/>
          </a:prstGeom>
        </p:spPr>
        <p:txBody>
          <a:bodyPr vert="horz" wrap="square" lIns="0" tIns="12065" rIns="0" bIns="0" rtlCol="0">
            <a:spAutoFit/>
          </a:bodyPr>
          <a:lstStyle/>
          <a:p>
            <a:pPr marL="12700">
              <a:lnSpc>
                <a:spcPct val="100000"/>
              </a:lnSpc>
              <a:spcBef>
                <a:spcPts val="95"/>
              </a:spcBef>
            </a:pPr>
            <a:r>
              <a:rPr lang="es-CO" sz="6000" spc="-10" dirty="0">
                <a:solidFill>
                  <a:srgbClr val="FFFFFF"/>
                </a:solidFill>
              </a:rPr>
              <a:t>PROTOTIPO</a:t>
            </a:r>
            <a:endParaRPr lang="es-CO" sz="6000" dirty="0"/>
          </a:p>
        </p:txBody>
      </p:sp>
      <p:sp>
        <p:nvSpPr>
          <p:cNvPr id="4" name="object 4"/>
          <p:cNvSpPr/>
          <p:nvPr/>
        </p:nvSpPr>
        <p:spPr>
          <a:xfrm>
            <a:off x="1395074" y="1789798"/>
            <a:ext cx="852169" cy="81915"/>
          </a:xfrm>
          <a:custGeom>
            <a:avLst/>
            <a:gdLst/>
            <a:ahLst/>
            <a:cxnLst/>
            <a:rect l="l" t="t" r="r" b="b"/>
            <a:pathLst>
              <a:path w="852169" h="81914">
                <a:moveTo>
                  <a:pt x="852015" y="81428"/>
                </a:moveTo>
                <a:lnTo>
                  <a:pt x="0" y="81428"/>
                </a:lnTo>
                <a:lnTo>
                  <a:pt x="0" y="0"/>
                </a:lnTo>
                <a:lnTo>
                  <a:pt x="852015" y="0"/>
                </a:lnTo>
                <a:lnTo>
                  <a:pt x="852015" y="81428"/>
                </a:lnTo>
                <a:close/>
              </a:path>
            </a:pathLst>
          </a:custGeom>
          <a:solidFill>
            <a:srgbClr val="FFFFFF"/>
          </a:solidFill>
        </p:spPr>
        <p:txBody>
          <a:bodyPr wrap="square" lIns="0" tIns="0" rIns="0" bIns="0" rtlCol="0"/>
          <a:lstStyle/>
          <a:p>
            <a:endParaRPr dirty="0"/>
          </a:p>
        </p:txBody>
      </p:sp>
      <p:pic>
        <p:nvPicPr>
          <p:cNvPr id="7" name="Imagen 6">
            <a:extLst>
              <a:ext uri="{FF2B5EF4-FFF2-40B4-BE49-F238E27FC236}">
                <a16:creationId xmlns:a16="http://schemas.microsoft.com/office/drawing/2014/main" id="{567FCC61-BE84-4A3C-816D-1C6648582250}"/>
              </a:ext>
            </a:extLst>
          </p:cNvPr>
          <p:cNvPicPr>
            <a:picLocks noChangeAspect="1"/>
          </p:cNvPicPr>
          <p:nvPr/>
        </p:nvPicPr>
        <p:blipFill rotWithShape="1">
          <a:blip r:embed="rId3"/>
          <a:srcRect t="9374" b="6251"/>
          <a:stretch/>
        </p:blipFill>
        <p:spPr>
          <a:xfrm>
            <a:off x="655108" y="3104786"/>
            <a:ext cx="18793884" cy="8915400"/>
          </a:xfrm>
          <a:prstGeom prst="rect">
            <a:avLst/>
          </a:prstGeom>
        </p:spPr>
      </p:pic>
    </p:spTree>
    <p:extLst>
      <p:ext uri="{BB962C8B-B14F-4D97-AF65-F5344CB8AC3E}">
        <p14:creationId xmlns:p14="http://schemas.microsoft.com/office/powerpoint/2010/main" val="3077530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20104100" cy="2726725"/>
          </a:xfrm>
          <a:prstGeom prst="rect">
            <a:avLst/>
          </a:prstGeom>
        </p:spPr>
      </p:pic>
      <p:sp>
        <p:nvSpPr>
          <p:cNvPr id="3" name="object 3"/>
          <p:cNvSpPr txBox="1">
            <a:spLocks noGrp="1"/>
          </p:cNvSpPr>
          <p:nvPr>
            <p:ph type="title"/>
          </p:nvPr>
        </p:nvSpPr>
        <p:spPr>
          <a:xfrm>
            <a:off x="1379686" y="477898"/>
            <a:ext cx="15225564" cy="935513"/>
          </a:xfrm>
          <a:prstGeom prst="rect">
            <a:avLst/>
          </a:prstGeom>
        </p:spPr>
        <p:txBody>
          <a:bodyPr vert="horz" wrap="square" lIns="0" tIns="12065" rIns="0" bIns="0" rtlCol="0">
            <a:spAutoFit/>
          </a:bodyPr>
          <a:lstStyle/>
          <a:p>
            <a:pPr marL="12700">
              <a:lnSpc>
                <a:spcPct val="100000"/>
              </a:lnSpc>
              <a:spcBef>
                <a:spcPts val="95"/>
              </a:spcBef>
            </a:pPr>
            <a:r>
              <a:rPr lang="es-CO" sz="6000" spc="-10" dirty="0">
                <a:solidFill>
                  <a:srgbClr val="FFFFFF"/>
                </a:solidFill>
              </a:rPr>
              <a:t>DICCIONARIO DE DATOS</a:t>
            </a:r>
            <a:endParaRPr lang="es-CO" sz="6000" dirty="0"/>
          </a:p>
        </p:txBody>
      </p:sp>
      <p:sp>
        <p:nvSpPr>
          <p:cNvPr id="4" name="object 4"/>
          <p:cNvSpPr/>
          <p:nvPr/>
        </p:nvSpPr>
        <p:spPr>
          <a:xfrm>
            <a:off x="1395074" y="1789798"/>
            <a:ext cx="852169" cy="81915"/>
          </a:xfrm>
          <a:custGeom>
            <a:avLst/>
            <a:gdLst/>
            <a:ahLst/>
            <a:cxnLst/>
            <a:rect l="l" t="t" r="r" b="b"/>
            <a:pathLst>
              <a:path w="852169" h="81914">
                <a:moveTo>
                  <a:pt x="852015" y="81428"/>
                </a:moveTo>
                <a:lnTo>
                  <a:pt x="0" y="81428"/>
                </a:lnTo>
                <a:lnTo>
                  <a:pt x="0" y="0"/>
                </a:lnTo>
                <a:lnTo>
                  <a:pt x="852015" y="0"/>
                </a:lnTo>
                <a:lnTo>
                  <a:pt x="852015" y="81428"/>
                </a:lnTo>
                <a:close/>
              </a:path>
            </a:pathLst>
          </a:custGeom>
          <a:solidFill>
            <a:srgbClr val="FFFFFF"/>
          </a:solidFill>
        </p:spPr>
        <p:txBody>
          <a:bodyPr wrap="square" lIns="0" tIns="0" rIns="0" bIns="0" rtlCol="0"/>
          <a:lstStyle/>
          <a:p>
            <a:endParaRPr dirty="0"/>
          </a:p>
        </p:txBody>
      </p:sp>
      <p:graphicFrame>
        <p:nvGraphicFramePr>
          <p:cNvPr id="8" name="Objeto 7">
            <a:extLst>
              <a:ext uri="{FF2B5EF4-FFF2-40B4-BE49-F238E27FC236}">
                <a16:creationId xmlns:a16="http://schemas.microsoft.com/office/drawing/2014/main" id="{27A480FC-3CEB-48A0-A464-4C3DE31D1C8B}"/>
              </a:ext>
            </a:extLst>
          </p:cNvPr>
          <p:cNvGraphicFramePr>
            <a:graphicFrameLocks noChangeAspect="1"/>
          </p:cNvGraphicFramePr>
          <p:nvPr>
            <p:extLst>
              <p:ext uri="{D42A27DB-BD31-4B8C-83A1-F6EECF244321}">
                <p14:modId xmlns:p14="http://schemas.microsoft.com/office/powerpoint/2010/main" val="2142175613"/>
              </p:ext>
            </p:extLst>
          </p:nvPr>
        </p:nvGraphicFramePr>
        <p:xfrm>
          <a:off x="3956050" y="3240427"/>
          <a:ext cx="11506200" cy="9086850"/>
        </p:xfrm>
        <a:graphic>
          <a:graphicData uri="http://schemas.openxmlformats.org/presentationml/2006/ole">
            <mc:AlternateContent xmlns:mc="http://schemas.openxmlformats.org/markup-compatibility/2006">
              <mc:Choice xmlns:v="urn:schemas-microsoft-com:vml" Requires="v">
                <p:oleObj spid="_x0000_s1026" name="Worksheet" r:id="rId4" imgW="9296342" imgH="12487448" progId="Excel.Sheet.12">
                  <p:link updateAutomatic="1"/>
                </p:oleObj>
              </mc:Choice>
              <mc:Fallback>
                <p:oleObj name="Worksheet" r:id="rId4" imgW="9296342" imgH="12487448" progId="Excel.Sheet.12">
                  <p:link updateAutomatic="1"/>
                  <p:pic>
                    <p:nvPicPr>
                      <p:cNvPr id="0" name=""/>
                      <p:cNvPicPr/>
                      <p:nvPr/>
                    </p:nvPicPr>
                    <p:blipFill>
                      <a:blip r:embed="rId5"/>
                      <a:stretch>
                        <a:fillRect/>
                      </a:stretch>
                    </p:blipFill>
                    <p:spPr>
                      <a:xfrm>
                        <a:off x="3956050" y="3240427"/>
                        <a:ext cx="11506200" cy="9086850"/>
                      </a:xfrm>
                      <a:prstGeom prst="rect">
                        <a:avLst/>
                      </a:prstGeom>
                    </p:spPr>
                  </p:pic>
                </p:oleObj>
              </mc:Fallback>
            </mc:AlternateContent>
          </a:graphicData>
        </a:graphic>
      </p:graphicFrame>
    </p:spTree>
    <p:extLst>
      <p:ext uri="{BB962C8B-B14F-4D97-AF65-F5344CB8AC3E}">
        <p14:creationId xmlns:p14="http://schemas.microsoft.com/office/powerpoint/2010/main" val="3858696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2726725"/>
          </a:xfrm>
          <a:prstGeom prst="rect">
            <a:avLst/>
          </a:prstGeom>
        </p:spPr>
      </p:pic>
      <p:sp>
        <p:nvSpPr>
          <p:cNvPr id="3" name="object 3"/>
          <p:cNvSpPr txBox="1">
            <a:spLocks noGrp="1"/>
          </p:cNvSpPr>
          <p:nvPr>
            <p:ph type="title"/>
          </p:nvPr>
        </p:nvSpPr>
        <p:spPr>
          <a:xfrm>
            <a:off x="1379686" y="477898"/>
            <a:ext cx="15225564" cy="1858842"/>
          </a:xfrm>
          <a:prstGeom prst="rect">
            <a:avLst/>
          </a:prstGeom>
        </p:spPr>
        <p:txBody>
          <a:bodyPr vert="horz" wrap="square" lIns="0" tIns="12065" rIns="0" bIns="0" rtlCol="0">
            <a:spAutoFit/>
          </a:bodyPr>
          <a:lstStyle/>
          <a:p>
            <a:pPr marL="12700">
              <a:lnSpc>
                <a:spcPct val="100000"/>
              </a:lnSpc>
              <a:spcBef>
                <a:spcPts val="95"/>
              </a:spcBef>
            </a:pPr>
            <a:r>
              <a:rPr lang="es-CO" sz="6000" spc="-10" dirty="0">
                <a:solidFill>
                  <a:srgbClr val="FFFFFF"/>
                </a:solidFill>
              </a:rPr>
              <a:t>MODELO RELACIONAL</a:t>
            </a:r>
            <a:br>
              <a:rPr lang="es-CO" sz="6000" spc="-10" dirty="0">
                <a:solidFill>
                  <a:srgbClr val="FFFFFF"/>
                </a:solidFill>
              </a:rPr>
            </a:br>
            <a:endParaRPr sz="6000" dirty="0"/>
          </a:p>
        </p:txBody>
      </p:sp>
      <p:sp>
        <p:nvSpPr>
          <p:cNvPr id="4" name="object 4"/>
          <p:cNvSpPr/>
          <p:nvPr/>
        </p:nvSpPr>
        <p:spPr>
          <a:xfrm>
            <a:off x="1395074" y="1789798"/>
            <a:ext cx="852169" cy="81915"/>
          </a:xfrm>
          <a:custGeom>
            <a:avLst/>
            <a:gdLst/>
            <a:ahLst/>
            <a:cxnLst/>
            <a:rect l="l" t="t" r="r" b="b"/>
            <a:pathLst>
              <a:path w="852169" h="81914">
                <a:moveTo>
                  <a:pt x="852015" y="81428"/>
                </a:moveTo>
                <a:lnTo>
                  <a:pt x="0" y="81428"/>
                </a:lnTo>
                <a:lnTo>
                  <a:pt x="0" y="0"/>
                </a:lnTo>
                <a:lnTo>
                  <a:pt x="852015" y="0"/>
                </a:lnTo>
                <a:lnTo>
                  <a:pt x="852015" y="81428"/>
                </a:lnTo>
                <a:close/>
              </a:path>
            </a:pathLst>
          </a:custGeom>
          <a:solidFill>
            <a:srgbClr val="FFFFFF"/>
          </a:solidFill>
        </p:spPr>
        <p:txBody>
          <a:bodyPr wrap="square" lIns="0" tIns="0" rIns="0" bIns="0" rtlCol="0"/>
          <a:lstStyle/>
          <a:p>
            <a:endParaRPr dirty="0"/>
          </a:p>
        </p:txBody>
      </p:sp>
      <p:pic>
        <p:nvPicPr>
          <p:cNvPr id="8" name="Imagen 7">
            <a:extLst>
              <a:ext uri="{FF2B5EF4-FFF2-40B4-BE49-F238E27FC236}">
                <a16:creationId xmlns:a16="http://schemas.microsoft.com/office/drawing/2014/main" id="{C527A692-F891-48E4-81AB-BEFBCDCAB48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8284"/>
          <a:stretch/>
        </p:blipFill>
        <p:spPr>
          <a:xfrm>
            <a:off x="4749453" y="2910197"/>
            <a:ext cx="9337210" cy="9754878"/>
          </a:xfrm>
          <a:prstGeom prst="rect">
            <a:avLst/>
          </a:prstGeom>
        </p:spPr>
      </p:pic>
    </p:spTree>
    <p:extLst>
      <p:ext uri="{BB962C8B-B14F-4D97-AF65-F5344CB8AC3E}">
        <p14:creationId xmlns:p14="http://schemas.microsoft.com/office/powerpoint/2010/main" val="4238920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2726725"/>
          </a:xfrm>
          <a:prstGeom prst="rect">
            <a:avLst/>
          </a:prstGeom>
        </p:spPr>
      </p:pic>
      <p:sp>
        <p:nvSpPr>
          <p:cNvPr id="3" name="object 3"/>
          <p:cNvSpPr txBox="1">
            <a:spLocks noGrp="1"/>
          </p:cNvSpPr>
          <p:nvPr>
            <p:ph type="title"/>
          </p:nvPr>
        </p:nvSpPr>
        <p:spPr>
          <a:xfrm>
            <a:off x="1379686" y="477898"/>
            <a:ext cx="12863364" cy="1858842"/>
          </a:xfrm>
          <a:prstGeom prst="rect">
            <a:avLst/>
          </a:prstGeom>
        </p:spPr>
        <p:txBody>
          <a:bodyPr vert="horz" wrap="square" lIns="0" tIns="12065" rIns="0" bIns="0" rtlCol="0">
            <a:spAutoFit/>
          </a:bodyPr>
          <a:lstStyle/>
          <a:p>
            <a:pPr marL="12700">
              <a:lnSpc>
                <a:spcPct val="100000"/>
              </a:lnSpc>
              <a:spcBef>
                <a:spcPts val="95"/>
              </a:spcBef>
            </a:pPr>
            <a:r>
              <a:rPr lang="es-CO" sz="6000" spc="-10" dirty="0">
                <a:solidFill>
                  <a:srgbClr val="FFFFFF"/>
                </a:solidFill>
              </a:rPr>
              <a:t>Modelo Entidad Relación 1 era Forma</a:t>
            </a:r>
            <a:br>
              <a:rPr lang="es-CO" sz="6000" spc="-10" dirty="0">
                <a:solidFill>
                  <a:srgbClr val="FFFFFF"/>
                </a:solidFill>
              </a:rPr>
            </a:br>
            <a:endParaRPr sz="6000" dirty="0"/>
          </a:p>
        </p:txBody>
      </p:sp>
      <p:sp>
        <p:nvSpPr>
          <p:cNvPr id="4" name="object 4"/>
          <p:cNvSpPr/>
          <p:nvPr/>
        </p:nvSpPr>
        <p:spPr>
          <a:xfrm>
            <a:off x="1395074" y="1789798"/>
            <a:ext cx="852169" cy="81915"/>
          </a:xfrm>
          <a:custGeom>
            <a:avLst/>
            <a:gdLst/>
            <a:ahLst/>
            <a:cxnLst/>
            <a:rect l="l" t="t" r="r" b="b"/>
            <a:pathLst>
              <a:path w="852169" h="81914">
                <a:moveTo>
                  <a:pt x="852015" y="81428"/>
                </a:moveTo>
                <a:lnTo>
                  <a:pt x="0" y="81428"/>
                </a:lnTo>
                <a:lnTo>
                  <a:pt x="0" y="0"/>
                </a:lnTo>
                <a:lnTo>
                  <a:pt x="852015" y="0"/>
                </a:lnTo>
                <a:lnTo>
                  <a:pt x="852015" y="81428"/>
                </a:lnTo>
                <a:close/>
              </a:path>
            </a:pathLst>
          </a:custGeom>
          <a:solidFill>
            <a:srgbClr val="FFFFFF"/>
          </a:solidFill>
        </p:spPr>
        <p:txBody>
          <a:bodyPr wrap="square" lIns="0" tIns="0" rIns="0" bIns="0" rtlCol="0"/>
          <a:lstStyle/>
          <a:p>
            <a:endParaRPr dirty="0"/>
          </a:p>
        </p:txBody>
      </p:sp>
      <p:pic>
        <p:nvPicPr>
          <p:cNvPr id="7" name="Imagen 6">
            <a:extLst>
              <a:ext uri="{FF2B5EF4-FFF2-40B4-BE49-F238E27FC236}">
                <a16:creationId xmlns:a16="http://schemas.microsoft.com/office/drawing/2014/main" id="{CBC0AB3D-8262-4CFA-AECE-994D2DBCC44B}"/>
              </a:ext>
            </a:extLst>
          </p:cNvPr>
          <p:cNvPicPr>
            <a:picLocks noChangeAspect="1"/>
          </p:cNvPicPr>
          <p:nvPr/>
        </p:nvPicPr>
        <p:blipFill rotWithShape="1">
          <a:blip r:embed="rId3">
            <a:extLst>
              <a:ext uri="{28A0092B-C50C-407E-A947-70E740481C1C}">
                <a14:useLocalDpi xmlns:a14="http://schemas.microsoft.com/office/drawing/2010/main" val="0"/>
              </a:ext>
            </a:extLst>
          </a:blip>
          <a:srcRect l="2142" t="2213" r="1821" b="2872"/>
          <a:stretch/>
        </p:blipFill>
        <p:spPr>
          <a:xfrm>
            <a:off x="3651250" y="2726724"/>
            <a:ext cx="12344401" cy="10259025"/>
          </a:xfrm>
          <a:prstGeom prst="rect">
            <a:avLst/>
          </a:prstGeom>
        </p:spPr>
      </p:pic>
    </p:spTree>
    <p:extLst>
      <p:ext uri="{BB962C8B-B14F-4D97-AF65-F5344CB8AC3E}">
        <p14:creationId xmlns:p14="http://schemas.microsoft.com/office/powerpoint/2010/main" val="816138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2726725"/>
          </a:xfrm>
          <a:prstGeom prst="rect">
            <a:avLst/>
          </a:prstGeom>
        </p:spPr>
      </p:pic>
      <p:sp>
        <p:nvSpPr>
          <p:cNvPr id="4" name="object 4"/>
          <p:cNvSpPr/>
          <p:nvPr/>
        </p:nvSpPr>
        <p:spPr>
          <a:xfrm>
            <a:off x="1395074" y="1789798"/>
            <a:ext cx="852169" cy="81915"/>
          </a:xfrm>
          <a:custGeom>
            <a:avLst/>
            <a:gdLst/>
            <a:ahLst/>
            <a:cxnLst/>
            <a:rect l="l" t="t" r="r" b="b"/>
            <a:pathLst>
              <a:path w="852169" h="81914">
                <a:moveTo>
                  <a:pt x="852015" y="81428"/>
                </a:moveTo>
                <a:lnTo>
                  <a:pt x="0" y="81428"/>
                </a:lnTo>
                <a:lnTo>
                  <a:pt x="0" y="0"/>
                </a:lnTo>
                <a:lnTo>
                  <a:pt x="852015" y="0"/>
                </a:lnTo>
                <a:lnTo>
                  <a:pt x="852015" y="81428"/>
                </a:lnTo>
                <a:close/>
              </a:path>
            </a:pathLst>
          </a:custGeom>
          <a:solidFill>
            <a:srgbClr val="FFFFFF"/>
          </a:solidFill>
        </p:spPr>
        <p:txBody>
          <a:bodyPr wrap="square" lIns="0" tIns="0" rIns="0" bIns="0" rtlCol="0"/>
          <a:lstStyle/>
          <a:p>
            <a:endParaRPr dirty="0"/>
          </a:p>
        </p:txBody>
      </p:sp>
      <p:sp>
        <p:nvSpPr>
          <p:cNvPr id="7" name="object 3"/>
          <p:cNvSpPr txBox="1">
            <a:spLocks/>
          </p:cNvSpPr>
          <p:nvPr/>
        </p:nvSpPr>
        <p:spPr>
          <a:xfrm>
            <a:off x="1379686" y="477898"/>
            <a:ext cx="12863364" cy="1858842"/>
          </a:xfrm>
          <a:prstGeom prst="rect">
            <a:avLst/>
          </a:prstGeom>
        </p:spPr>
        <p:txBody>
          <a:bodyPr vert="horz" wrap="square" lIns="0" tIns="12065" rIns="0" bIns="0" rtlCol="0">
            <a:spAutoFit/>
          </a:bodyPr>
          <a:lstStyle>
            <a:lvl1pPr>
              <a:defRPr sz="4450" b="1" i="0">
                <a:solidFill>
                  <a:srgbClr val="434343"/>
                </a:solidFill>
                <a:latin typeface="Calibri"/>
                <a:ea typeface="+mj-ea"/>
                <a:cs typeface="Calibri"/>
              </a:defRPr>
            </a:lvl1pPr>
          </a:lstStyle>
          <a:p>
            <a:pPr marL="12700">
              <a:spcBef>
                <a:spcPts val="95"/>
              </a:spcBef>
            </a:pPr>
            <a:r>
              <a:rPr lang="es-CO" sz="6000" kern="0" spc="-10" dirty="0">
                <a:solidFill>
                  <a:srgbClr val="FFFFFF"/>
                </a:solidFill>
              </a:rPr>
              <a:t>Modelo Entidad Relación 2 da Forma</a:t>
            </a:r>
            <a:br>
              <a:rPr lang="es-CO" sz="6000" kern="0" spc="-10" dirty="0">
                <a:solidFill>
                  <a:srgbClr val="FFFFFF"/>
                </a:solidFill>
              </a:rPr>
            </a:br>
            <a:endParaRPr lang="es-CO" sz="6000" kern="0" dirty="0"/>
          </a:p>
        </p:txBody>
      </p:sp>
      <p:pic>
        <p:nvPicPr>
          <p:cNvPr id="5" name="Imagen 4">
            <a:extLst>
              <a:ext uri="{FF2B5EF4-FFF2-40B4-BE49-F238E27FC236}">
                <a16:creationId xmlns:a16="http://schemas.microsoft.com/office/drawing/2014/main" id="{9843BCA0-90A4-4BD5-9416-DCC2DEEED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450" y="2694290"/>
            <a:ext cx="17294768" cy="10291460"/>
          </a:xfrm>
          <a:prstGeom prst="rect">
            <a:avLst/>
          </a:prstGeom>
        </p:spPr>
      </p:pic>
    </p:spTree>
    <p:extLst>
      <p:ext uri="{BB962C8B-B14F-4D97-AF65-F5344CB8AC3E}">
        <p14:creationId xmlns:p14="http://schemas.microsoft.com/office/powerpoint/2010/main" val="2479816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2726725"/>
          </a:xfrm>
          <a:prstGeom prst="rect">
            <a:avLst/>
          </a:prstGeom>
        </p:spPr>
      </p:pic>
      <p:sp>
        <p:nvSpPr>
          <p:cNvPr id="3" name="object 3"/>
          <p:cNvSpPr txBox="1">
            <a:spLocks noGrp="1"/>
          </p:cNvSpPr>
          <p:nvPr>
            <p:ph type="title"/>
          </p:nvPr>
        </p:nvSpPr>
        <p:spPr>
          <a:xfrm>
            <a:off x="1379686" y="477898"/>
            <a:ext cx="15225564" cy="1858842"/>
          </a:xfrm>
          <a:prstGeom prst="rect">
            <a:avLst/>
          </a:prstGeom>
        </p:spPr>
        <p:txBody>
          <a:bodyPr vert="horz" wrap="square" lIns="0" tIns="12065" rIns="0" bIns="0" rtlCol="0">
            <a:spAutoFit/>
          </a:bodyPr>
          <a:lstStyle/>
          <a:p>
            <a:pPr marL="12700">
              <a:lnSpc>
                <a:spcPct val="100000"/>
              </a:lnSpc>
              <a:spcBef>
                <a:spcPts val="95"/>
              </a:spcBef>
            </a:pPr>
            <a:r>
              <a:rPr lang="es-CO" sz="6000" spc="-10" dirty="0">
                <a:solidFill>
                  <a:srgbClr val="FFFFFF"/>
                </a:solidFill>
              </a:rPr>
              <a:t>DIAGRAMA DE DISTRIBUCION (COMPONENTES)</a:t>
            </a:r>
            <a:br>
              <a:rPr lang="es-CO" sz="6000" spc="-10" dirty="0">
                <a:solidFill>
                  <a:srgbClr val="FFFFFF"/>
                </a:solidFill>
              </a:rPr>
            </a:br>
            <a:endParaRPr sz="6000" dirty="0"/>
          </a:p>
        </p:txBody>
      </p:sp>
      <p:sp>
        <p:nvSpPr>
          <p:cNvPr id="4" name="object 4"/>
          <p:cNvSpPr/>
          <p:nvPr/>
        </p:nvSpPr>
        <p:spPr>
          <a:xfrm>
            <a:off x="1395074" y="1789798"/>
            <a:ext cx="852169" cy="81915"/>
          </a:xfrm>
          <a:custGeom>
            <a:avLst/>
            <a:gdLst/>
            <a:ahLst/>
            <a:cxnLst/>
            <a:rect l="l" t="t" r="r" b="b"/>
            <a:pathLst>
              <a:path w="852169" h="81914">
                <a:moveTo>
                  <a:pt x="852015" y="81428"/>
                </a:moveTo>
                <a:lnTo>
                  <a:pt x="0" y="81428"/>
                </a:lnTo>
                <a:lnTo>
                  <a:pt x="0" y="0"/>
                </a:lnTo>
                <a:lnTo>
                  <a:pt x="852015" y="0"/>
                </a:lnTo>
                <a:lnTo>
                  <a:pt x="852015" y="81428"/>
                </a:lnTo>
                <a:close/>
              </a:path>
            </a:pathLst>
          </a:custGeom>
          <a:solidFill>
            <a:srgbClr val="FFFFFF"/>
          </a:solidFill>
        </p:spPr>
        <p:txBody>
          <a:bodyPr wrap="square" lIns="0" tIns="0" rIns="0" bIns="0" rtlCol="0"/>
          <a:lstStyle/>
          <a:p>
            <a:endParaRPr dirty="0"/>
          </a:p>
        </p:txBody>
      </p:sp>
      <p:pic>
        <p:nvPicPr>
          <p:cNvPr id="5" name="Imagen 4">
            <a:extLst>
              <a:ext uri="{FF2B5EF4-FFF2-40B4-BE49-F238E27FC236}">
                <a16:creationId xmlns:a16="http://schemas.microsoft.com/office/drawing/2014/main" id="{6AA9A049-0052-4BD5-B432-0AF4237D2DE3}"/>
              </a:ext>
            </a:extLst>
          </p:cNvPr>
          <p:cNvPicPr>
            <a:picLocks noChangeAspect="1"/>
          </p:cNvPicPr>
          <p:nvPr/>
        </p:nvPicPr>
        <p:blipFill>
          <a:blip r:embed="rId3"/>
          <a:stretch>
            <a:fillRect/>
          </a:stretch>
        </p:blipFill>
        <p:spPr>
          <a:xfrm>
            <a:off x="1402459" y="4159250"/>
            <a:ext cx="17299182" cy="7286626"/>
          </a:xfrm>
          <a:prstGeom prst="rect">
            <a:avLst/>
          </a:prstGeom>
        </p:spPr>
      </p:pic>
    </p:spTree>
    <p:extLst>
      <p:ext uri="{BB962C8B-B14F-4D97-AF65-F5344CB8AC3E}">
        <p14:creationId xmlns:p14="http://schemas.microsoft.com/office/powerpoint/2010/main" val="2942789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2726725"/>
          </a:xfrm>
          <a:prstGeom prst="rect">
            <a:avLst/>
          </a:prstGeom>
        </p:spPr>
      </p:pic>
      <p:sp>
        <p:nvSpPr>
          <p:cNvPr id="3" name="object 3"/>
          <p:cNvSpPr txBox="1">
            <a:spLocks noGrp="1"/>
          </p:cNvSpPr>
          <p:nvPr>
            <p:ph type="title"/>
          </p:nvPr>
        </p:nvSpPr>
        <p:spPr>
          <a:xfrm>
            <a:off x="1379686" y="477898"/>
            <a:ext cx="15225564" cy="935513"/>
          </a:xfrm>
          <a:prstGeom prst="rect">
            <a:avLst/>
          </a:prstGeom>
        </p:spPr>
        <p:txBody>
          <a:bodyPr vert="horz" wrap="square" lIns="0" tIns="12065" rIns="0" bIns="0" rtlCol="0">
            <a:spAutoFit/>
          </a:bodyPr>
          <a:lstStyle/>
          <a:p>
            <a:pPr marL="12700">
              <a:lnSpc>
                <a:spcPct val="100000"/>
              </a:lnSpc>
              <a:spcBef>
                <a:spcPts val="95"/>
              </a:spcBef>
            </a:pPr>
            <a:r>
              <a:rPr lang="es-CO" sz="6000" spc="-10" dirty="0">
                <a:solidFill>
                  <a:srgbClr val="FFFFFF"/>
                </a:solidFill>
              </a:rPr>
              <a:t>DIAGRAMA DE DISTRIBUCION (FINAL)</a:t>
            </a:r>
            <a:endParaRPr sz="6000" dirty="0"/>
          </a:p>
        </p:txBody>
      </p:sp>
      <p:sp>
        <p:nvSpPr>
          <p:cNvPr id="4" name="object 4"/>
          <p:cNvSpPr/>
          <p:nvPr/>
        </p:nvSpPr>
        <p:spPr>
          <a:xfrm>
            <a:off x="1395074" y="1789798"/>
            <a:ext cx="852169" cy="81915"/>
          </a:xfrm>
          <a:custGeom>
            <a:avLst/>
            <a:gdLst/>
            <a:ahLst/>
            <a:cxnLst/>
            <a:rect l="l" t="t" r="r" b="b"/>
            <a:pathLst>
              <a:path w="852169" h="81914">
                <a:moveTo>
                  <a:pt x="852015" y="81428"/>
                </a:moveTo>
                <a:lnTo>
                  <a:pt x="0" y="81428"/>
                </a:lnTo>
                <a:lnTo>
                  <a:pt x="0" y="0"/>
                </a:lnTo>
                <a:lnTo>
                  <a:pt x="852015" y="0"/>
                </a:lnTo>
                <a:lnTo>
                  <a:pt x="852015" y="81428"/>
                </a:lnTo>
                <a:close/>
              </a:path>
            </a:pathLst>
          </a:custGeom>
          <a:solidFill>
            <a:srgbClr val="FFFFFF"/>
          </a:solidFill>
        </p:spPr>
        <p:txBody>
          <a:bodyPr wrap="square" lIns="0" tIns="0" rIns="0" bIns="0" rtlCol="0"/>
          <a:lstStyle/>
          <a:p>
            <a:endParaRPr dirty="0"/>
          </a:p>
        </p:txBody>
      </p:sp>
      <p:pic>
        <p:nvPicPr>
          <p:cNvPr id="5" name="Imagen 4">
            <a:extLst>
              <a:ext uri="{FF2B5EF4-FFF2-40B4-BE49-F238E27FC236}">
                <a16:creationId xmlns:a16="http://schemas.microsoft.com/office/drawing/2014/main" id="{962FA674-1F72-4F2F-BA70-ED0D82889FDF}"/>
              </a:ext>
            </a:extLst>
          </p:cNvPr>
          <p:cNvPicPr>
            <a:picLocks noChangeAspect="1"/>
          </p:cNvPicPr>
          <p:nvPr/>
        </p:nvPicPr>
        <p:blipFill>
          <a:blip r:embed="rId3"/>
          <a:stretch>
            <a:fillRect/>
          </a:stretch>
        </p:blipFill>
        <p:spPr>
          <a:xfrm>
            <a:off x="2374171" y="4130675"/>
            <a:ext cx="15355758" cy="7551420"/>
          </a:xfrm>
          <a:prstGeom prst="rect">
            <a:avLst/>
          </a:prstGeom>
        </p:spPr>
      </p:pic>
    </p:spTree>
    <p:extLst>
      <p:ext uri="{BB962C8B-B14F-4D97-AF65-F5344CB8AC3E}">
        <p14:creationId xmlns:p14="http://schemas.microsoft.com/office/powerpoint/2010/main" val="3016568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2726725"/>
          </a:xfrm>
          <a:prstGeom prst="rect">
            <a:avLst/>
          </a:prstGeom>
        </p:spPr>
      </p:pic>
      <p:sp>
        <p:nvSpPr>
          <p:cNvPr id="3" name="object 3"/>
          <p:cNvSpPr txBox="1">
            <a:spLocks noGrp="1"/>
          </p:cNvSpPr>
          <p:nvPr>
            <p:ph type="title"/>
          </p:nvPr>
        </p:nvSpPr>
        <p:spPr>
          <a:xfrm>
            <a:off x="1379686" y="477898"/>
            <a:ext cx="15225564" cy="935513"/>
          </a:xfrm>
          <a:prstGeom prst="rect">
            <a:avLst/>
          </a:prstGeom>
        </p:spPr>
        <p:txBody>
          <a:bodyPr vert="horz" wrap="square" lIns="0" tIns="12065" rIns="0" bIns="0" rtlCol="0">
            <a:spAutoFit/>
          </a:bodyPr>
          <a:lstStyle/>
          <a:p>
            <a:pPr marL="12700">
              <a:lnSpc>
                <a:spcPct val="100000"/>
              </a:lnSpc>
              <a:spcBef>
                <a:spcPts val="95"/>
              </a:spcBef>
            </a:pPr>
            <a:r>
              <a:rPr lang="es-ES" sz="6000" spc="-10" dirty="0">
                <a:solidFill>
                  <a:srgbClr val="FFFFFF"/>
                </a:solidFill>
              </a:rPr>
              <a:t>C</a:t>
            </a:r>
            <a:r>
              <a:rPr lang="es-CO" sz="6000" spc="-10" dirty="0">
                <a:solidFill>
                  <a:srgbClr val="FFFFFF"/>
                </a:solidFill>
              </a:rPr>
              <a:t>ONCLUSIONES</a:t>
            </a:r>
            <a:endParaRPr lang="es-CO" sz="6000" dirty="0"/>
          </a:p>
        </p:txBody>
      </p:sp>
      <p:sp>
        <p:nvSpPr>
          <p:cNvPr id="4" name="object 4"/>
          <p:cNvSpPr/>
          <p:nvPr/>
        </p:nvSpPr>
        <p:spPr>
          <a:xfrm>
            <a:off x="1395074" y="1789798"/>
            <a:ext cx="852169" cy="81915"/>
          </a:xfrm>
          <a:custGeom>
            <a:avLst/>
            <a:gdLst/>
            <a:ahLst/>
            <a:cxnLst/>
            <a:rect l="l" t="t" r="r" b="b"/>
            <a:pathLst>
              <a:path w="852169" h="81914">
                <a:moveTo>
                  <a:pt x="852015" y="81428"/>
                </a:moveTo>
                <a:lnTo>
                  <a:pt x="0" y="81428"/>
                </a:lnTo>
                <a:lnTo>
                  <a:pt x="0" y="0"/>
                </a:lnTo>
                <a:lnTo>
                  <a:pt x="852015" y="0"/>
                </a:lnTo>
                <a:lnTo>
                  <a:pt x="852015" y="81428"/>
                </a:lnTo>
                <a:close/>
              </a:path>
            </a:pathLst>
          </a:custGeom>
          <a:solidFill>
            <a:srgbClr val="FFFFFF"/>
          </a:solidFill>
        </p:spPr>
        <p:txBody>
          <a:bodyPr wrap="square" lIns="0" tIns="0" rIns="0" bIns="0" rtlCol="0"/>
          <a:lstStyle/>
          <a:p>
            <a:endParaRPr dirty="0"/>
          </a:p>
        </p:txBody>
      </p:sp>
      <p:sp>
        <p:nvSpPr>
          <p:cNvPr id="5" name="CuadroTexto 4">
            <a:extLst>
              <a:ext uri="{FF2B5EF4-FFF2-40B4-BE49-F238E27FC236}">
                <a16:creationId xmlns:a16="http://schemas.microsoft.com/office/drawing/2014/main" id="{79A6B0E7-6182-471D-9ADC-58C5F7BE392F}"/>
              </a:ext>
            </a:extLst>
          </p:cNvPr>
          <p:cNvSpPr txBox="1"/>
          <p:nvPr/>
        </p:nvSpPr>
        <p:spPr>
          <a:xfrm>
            <a:off x="1379686" y="2933225"/>
            <a:ext cx="11582400" cy="10059933"/>
          </a:xfrm>
          <a:prstGeom prst="rect">
            <a:avLst/>
          </a:prstGeom>
          <a:noFill/>
        </p:spPr>
        <p:txBody>
          <a:bodyPr wrap="square" rtlCol="0">
            <a:spAutoFit/>
          </a:bodyPr>
          <a:lstStyle/>
          <a:p>
            <a:pPr>
              <a:lnSpc>
                <a:spcPct val="107000"/>
              </a:lnSpc>
              <a:spcAft>
                <a:spcPts val="800"/>
              </a:spcAft>
            </a:pPr>
            <a:r>
              <a:rPr lang="es-ES" sz="2000" dirty="0">
                <a:effectLst/>
                <a:latin typeface="Calibri" panose="020F0502020204030204" pitchFamily="34" charset="0"/>
                <a:ea typeface="Calibri" panose="020F0502020204030204" pitchFamily="34" charset="0"/>
                <a:cs typeface="Times New Roman" panose="02020603050405020304" pitchFamily="18" charset="0"/>
              </a:rPr>
              <a:t> </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UcPeriod"/>
            </a:pPr>
            <a:r>
              <a:rPr lang="es-ES" sz="2000" dirty="0">
                <a:effectLst/>
                <a:latin typeface="Calibri" panose="020F0502020204030204" pitchFamily="34" charset="0"/>
                <a:ea typeface="Calibri" panose="020F0502020204030204" pitchFamily="34" charset="0"/>
                <a:cs typeface="Times New Roman" panose="02020603050405020304" pitchFamily="18" charset="0"/>
              </a:rPr>
              <a:t>Conclusiones del análisis:</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s-ES" sz="2000" dirty="0">
                <a:effectLst/>
                <a:latin typeface="Calibri" panose="020F0502020204030204" pitchFamily="34" charset="0"/>
                <a:ea typeface="Calibri" panose="020F0502020204030204" pitchFamily="34" charset="0"/>
                <a:cs typeface="Times New Roman" panose="02020603050405020304" pitchFamily="18" charset="0"/>
              </a:rPr>
              <a:t>El programa de formación que estamos llevado a cabo (Análisis y desarrollo de sistemas de información) nos ha mostrado que básicamente debemos estudiar una situación para determinar los objetivos y límites del proyecto que será objeto de análisis, caracterizar su estructura y funcionamiento, marcar directrices que permitan alcanzar los objetivos propuestos y así evaluar sus consecuencias:</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s-ES" sz="2000" dirty="0">
                <a:effectLst/>
                <a:latin typeface="Calibri" panose="020F0502020204030204" pitchFamily="34" charset="0"/>
                <a:ea typeface="Calibri" panose="020F0502020204030204" pitchFamily="34" charset="0"/>
                <a:cs typeface="Times New Roman" panose="02020603050405020304" pitchFamily="18" charset="0"/>
              </a:rPr>
              <a:t> </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s-ES" sz="2000" dirty="0">
                <a:effectLst/>
                <a:latin typeface="Calibri" panose="020F0502020204030204" pitchFamily="34" charset="0"/>
                <a:ea typeface="Calibri" panose="020F0502020204030204" pitchFamily="34" charset="0"/>
                <a:cs typeface="Times New Roman" panose="02020603050405020304" pitchFamily="18" charset="0"/>
              </a:rPr>
              <a:t>Análisis de un sistema ya creado para observar las falencias que tenga y poder trabajar en el para mejorarlo.</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s-ES" sz="2000" dirty="0">
                <a:effectLst/>
                <a:latin typeface="Calibri" panose="020F0502020204030204" pitchFamily="34" charset="0"/>
                <a:ea typeface="Calibri" panose="020F0502020204030204" pitchFamily="34" charset="0"/>
                <a:cs typeface="Times New Roman" panose="02020603050405020304" pitchFamily="18" charset="0"/>
              </a:rPr>
              <a:t> Analizar las conclusiones para poder empezar de cero un nuevo proyecto.</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s-ES" sz="2000" dirty="0">
                <a:effectLst/>
                <a:latin typeface="Calibri" panose="020F0502020204030204" pitchFamily="34" charset="0"/>
                <a:ea typeface="Calibri" panose="020F0502020204030204" pitchFamily="34" charset="0"/>
                <a:cs typeface="Times New Roman" panose="02020603050405020304" pitchFamily="18" charset="0"/>
              </a:rPr>
              <a:t> </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s-ES" sz="2000" dirty="0">
                <a:effectLst/>
                <a:latin typeface="Calibri" panose="020F0502020204030204" pitchFamily="34" charset="0"/>
                <a:ea typeface="Calibri" panose="020F0502020204030204" pitchFamily="34" charset="0"/>
                <a:cs typeface="Times New Roman" panose="02020603050405020304" pitchFamily="18" charset="0"/>
              </a:rPr>
              <a:t> </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UcPeriod"/>
            </a:pPr>
            <a:r>
              <a:rPr lang="es-ES" sz="2000" dirty="0">
                <a:effectLst/>
                <a:latin typeface="Calibri" panose="020F0502020204030204" pitchFamily="34" charset="0"/>
                <a:ea typeface="Calibri" panose="020F0502020204030204" pitchFamily="34" charset="0"/>
                <a:cs typeface="Times New Roman" panose="02020603050405020304" pitchFamily="18" charset="0"/>
              </a:rPr>
              <a:t>Conclusiones del diseño:</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s-ES" sz="2000" dirty="0">
                <a:effectLst/>
                <a:latin typeface="Calibri" panose="020F0502020204030204" pitchFamily="34" charset="0"/>
                <a:ea typeface="Calibri" panose="020F0502020204030204" pitchFamily="34" charset="0"/>
                <a:cs typeface="Times New Roman" panose="02020603050405020304" pitchFamily="18" charset="0"/>
              </a:rPr>
              <a:t>Hemos podido observar que un buen análisis va ligado a la importancia de un buen diseño, ya que se Puede traducir en una palabra CALIDAD. pues dentro del diseño es donde se refleja la calidad del proyecto.</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s-ES" sz="2000" dirty="0">
                <a:effectLst/>
                <a:latin typeface="Calibri" panose="020F0502020204030204" pitchFamily="34" charset="0"/>
                <a:ea typeface="Calibri" panose="020F0502020204030204" pitchFamily="34" charset="0"/>
                <a:cs typeface="Times New Roman" panose="02020603050405020304" pitchFamily="18" charset="0"/>
              </a:rPr>
              <a:t>El diseño es la única manera de materializar con precisión los requerimientos del cliente.	</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s-ES" sz="2000" dirty="0">
                <a:effectLst/>
                <a:latin typeface="Calibri" panose="020F0502020204030204" pitchFamily="34" charset="0"/>
                <a:ea typeface="Calibri" panose="020F0502020204030204" pitchFamily="34" charset="0"/>
                <a:cs typeface="Times New Roman" panose="02020603050405020304" pitchFamily="18" charset="0"/>
              </a:rPr>
              <a:t> </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lphaUcPeriod"/>
            </a:pPr>
            <a:r>
              <a:rPr lang="es-ES" sz="2000" dirty="0">
                <a:effectLst/>
                <a:latin typeface="Calibri" panose="020F0502020204030204" pitchFamily="34" charset="0"/>
                <a:ea typeface="Calibri" panose="020F0502020204030204" pitchFamily="34" charset="0"/>
                <a:cs typeface="Times New Roman" panose="02020603050405020304" pitchFamily="18" charset="0"/>
              </a:rPr>
              <a:t>Conclusiones del proyecto:</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s-ES" sz="2000" dirty="0">
                <a:effectLst/>
                <a:latin typeface="Calibri" panose="020F0502020204030204" pitchFamily="34" charset="0"/>
                <a:ea typeface="Calibri" panose="020F0502020204030204" pitchFamily="34" charset="0"/>
                <a:cs typeface="Times New Roman" panose="02020603050405020304" pitchFamily="18" charset="0"/>
              </a:rPr>
              <a:t> </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s-ES" sz="2000" dirty="0">
                <a:effectLst/>
                <a:latin typeface="Calibri" panose="020F0502020204030204" pitchFamily="34" charset="0"/>
                <a:ea typeface="Calibri" panose="020F0502020204030204" pitchFamily="34" charset="0"/>
                <a:cs typeface="Times New Roman" panose="02020603050405020304" pitchFamily="18" charset="0"/>
              </a:rPr>
              <a:t>El objetivo principal del proyecto era la creación de una empresa, cuya actividad se englobará en el sector de la logística, tras haber observado las falencias en algunos temas puntuales como la solicitud de pedidos, el rastreo de mercancía entre otros.</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s-ES" sz="2000" dirty="0">
                <a:effectLst/>
                <a:latin typeface="Calibri" panose="020F0502020204030204" pitchFamily="34" charset="0"/>
                <a:ea typeface="Calibri" panose="020F0502020204030204" pitchFamily="34" charset="0"/>
                <a:cs typeface="Times New Roman" panose="02020603050405020304" pitchFamily="18" charset="0"/>
              </a:rPr>
              <a:t> </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s-ES" sz="2000" dirty="0">
                <a:effectLst/>
                <a:latin typeface="Calibri" panose="020F0502020204030204" pitchFamily="34" charset="0"/>
                <a:ea typeface="Calibri" panose="020F0502020204030204" pitchFamily="34" charset="0"/>
                <a:cs typeface="Times New Roman" panose="02020603050405020304" pitchFamily="18" charset="0"/>
              </a:rPr>
              <a:t>Basado en eso, decidimos crear un programa tipo software, que permitiera facilitar el proceso de una solicitud de envío de una mercancía, el rastreo y todo lo que conlleva este tema, también la entrega de la misma.</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s-ES" sz="2000" dirty="0">
                <a:effectLst/>
                <a:latin typeface="Calibri" panose="020F0502020204030204" pitchFamily="34" charset="0"/>
                <a:ea typeface="Calibri" panose="020F0502020204030204" pitchFamily="34" charset="0"/>
                <a:cs typeface="Times New Roman" panose="02020603050405020304" pitchFamily="18" charset="0"/>
              </a:rPr>
              <a:t>Esto ayudará a facilitar estos procesos como para el cliente A, quien con ayuda del software dará soluciones de logística y envíos al cliente B (cliente final) quien será el directo beneficiado.</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s-ES" sz="2000" dirty="0">
                <a:effectLst/>
                <a:latin typeface="Calibri" panose="020F0502020204030204" pitchFamily="34" charset="0"/>
                <a:ea typeface="Calibri" panose="020F0502020204030204" pitchFamily="34" charset="0"/>
                <a:cs typeface="Times New Roman" panose="02020603050405020304" pitchFamily="18" charset="0"/>
              </a:rPr>
              <a:t> </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8999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84" y="-365125"/>
            <a:ext cx="20104100" cy="12983897"/>
          </a:xfrm>
          <a:prstGeom prst="rect">
            <a:avLst/>
          </a:prstGeom>
        </p:spPr>
      </p:pic>
      <p:sp>
        <p:nvSpPr>
          <p:cNvPr id="3" name="object 3"/>
          <p:cNvSpPr txBox="1">
            <a:spLocks noGrp="1"/>
          </p:cNvSpPr>
          <p:nvPr>
            <p:ph type="title"/>
          </p:nvPr>
        </p:nvSpPr>
        <p:spPr>
          <a:xfrm>
            <a:off x="12871451" y="2263609"/>
            <a:ext cx="5066258" cy="903902"/>
          </a:xfrm>
          <a:prstGeom prst="rect">
            <a:avLst/>
          </a:prstGeom>
        </p:spPr>
        <p:txBody>
          <a:bodyPr vert="horz" wrap="square" lIns="0" tIns="220345" rIns="0" bIns="0" rtlCol="0">
            <a:spAutoFit/>
          </a:bodyPr>
          <a:lstStyle/>
          <a:p>
            <a:pPr marL="12700" marR="5080" indent="2538095">
              <a:lnSpc>
                <a:spcPct val="80000"/>
              </a:lnSpc>
              <a:spcBef>
                <a:spcPts val="1735"/>
              </a:spcBef>
            </a:pPr>
            <a:r>
              <a:rPr lang="es-CO" sz="5400" dirty="0"/>
              <a:t>Logortec</a:t>
            </a:r>
            <a:endParaRPr sz="5400" dirty="0"/>
          </a:p>
        </p:txBody>
      </p:sp>
      <p:sp>
        <p:nvSpPr>
          <p:cNvPr id="4" name="CuadroTexto 3"/>
          <p:cNvSpPr txBox="1"/>
          <p:nvPr/>
        </p:nvSpPr>
        <p:spPr>
          <a:xfrm>
            <a:off x="5403850" y="5121275"/>
            <a:ext cx="7620001" cy="2554545"/>
          </a:xfrm>
          <a:prstGeom prst="rect">
            <a:avLst/>
          </a:prstGeom>
          <a:noFill/>
        </p:spPr>
        <p:txBody>
          <a:bodyPr wrap="square" rtlCol="0">
            <a:spAutoFit/>
          </a:bodyPr>
          <a:lstStyle/>
          <a:p>
            <a:r>
              <a:rPr lang="es-CO" sz="4000" dirty="0"/>
              <a:t>Presentado Por:</a:t>
            </a:r>
          </a:p>
          <a:p>
            <a:endParaRPr lang="es-CO" sz="4000" dirty="0"/>
          </a:p>
          <a:p>
            <a:pPr marL="571500" indent="-571500">
              <a:buFont typeface="Arial" panose="020B0604020202020204" pitchFamily="34" charset="0"/>
              <a:buChar char="•"/>
            </a:pPr>
            <a:r>
              <a:rPr lang="es-CO" sz="4000" dirty="0"/>
              <a:t>Juan David Rondón</a:t>
            </a:r>
          </a:p>
          <a:p>
            <a:pPr marL="571500" indent="-571500">
              <a:buFont typeface="Arial" panose="020B0604020202020204" pitchFamily="34" charset="0"/>
              <a:buChar char="•"/>
            </a:pPr>
            <a:r>
              <a:rPr lang="es-CO" sz="4000" dirty="0" err="1"/>
              <a:t>Hayder</a:t>
            </a:r>
            <a:r>
              <a:rPr lang="es-CO" sz="4000" dirty="0"/>
              <a:t> Molina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129838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113804" y="671030"/>
            <a:ext cx="1376268" cy="1374013"/>
          </a:xfrm>
          <a:prstGeom prst="rect">
            <a:avLst/>
          </a:prstGeom>
        </p:spPr>
      </p:pic>
      <p:sp>
        <p:nvSpPr>
          <p:cNvPr id="3" name="object 3"/>
          <p:cNvSpPr txBox="1"/>
          <p:nvPr/>
        </p:nvSpPr>
        <p:spPr>
          <a:xfrm>
            <a:off x="2965450" y="4486592"/>
            <a:ext cx="15011400" cy="1489510"/>
          </a:xfrm>
          <a:prstGeom prst="rect">
            <a:avLst/>
          </a:prstGeom>
        </p:spPr>
        <p:txBody>
          <a:bodyPr vert="horz" wrap="square" lIns="0" tIns="12065" rIns="0" bIns="0" rtlCol="0">
            <a:spAutoFit/>
          </a:bodyPr>
          <a:lstStyle/>
          <a:p>
            <a:pPr marL="12700" algn="ctr">
              <a:lnSpc>
                <a:spcPct val="100000"/>
              </a:lnSpc>
              <a:spcBef>
                <a:spcPts val="95"/>
              </a:spcBef>
            </a:pPr>
            <a:r>
              <a:rPr lang="es-CO" sz="9600" dirty="0">
                <a:latin typeface="Calibri"/>
                <a:cs typeface="Calibri"/>
              </a:rPr>
              <a:t>Logortec</a:t>
            </a:r>
            <a:endParaRPr sz="9600" dirty="0">
              <a:latin typeface="Calibri"/>
              <a:cs typeface="Calibri"/>
            </a:endParaRPr>
          </a:p>
        </p:txBody>
      </p:sp>
      <p:sp>
        <p:nvSpPr>
          <p:cNvPr id="4" name="object 4"/>
          <p:cNvSpPr/>
          <p:nvPr/>
        </p:nvSpPr>
        <p:spPr>
          <a:xfrm>
            <a:off x="7840958" y="6504404"/>
            <a:ext cx="1239520" cy="118745"/>
          </a:xfrm>
          <a:custGeom>
            <a:avLst/>
            <a:gdLst/>
            <a:ahLst/>
            <a:cxnLst/>
            <a:rect l="l" t="t" r="r" b="b"/>
            <a:pathLst>
              <a:path w="1239520" h="118745">
                <a:moveTo>
                  <a:pt x="1239272" y="118534"/>
                </a:moveTo>
                <a:lnTo>
                  <a:pt x="0" y="118534"/>
                </a:lnTo>
                <a:lnTo>
                  <a:pt x="0" y="0"/>
                </a:lnTo>
                <a:lnTo>
                  <a:pt x="1239272" y="0"/>
                </a:lnTo>
                <a:lnTo>
                  <a:pt x="1239272" y="118534"/>
                </a:lnTo>
                <a:close/>
              </a:path>
            </a:pathLst>
          </a:custGeom>
          <a:solidFill>
            <a:srgbClr val="FC672D"/>
          </a:solidFill>
        </p:spPr>
        <p:txBody>
          <a:bodyPr wrap="square" lIns="0" tIns="0" rIns="0" bIns="0" rtlCol="0"/>
          <a:lstStyle/>
          <a:p>
            <a:endParaRPr dirty="0"/>
          </a:p>
        </p:txBody>
      </p:sp>
      <p:sp>
        <p:nvSpPr>
          <p:cNvPr id="5" name="object 5"/>
          <p:cNvSpPr txBox="1"/>
          <p:nvPr/>
        </p:nvSpPr>
        <p:spPr>
          <a:xfrm>
            <a:off x="5251451" y="6787115"/>
            <a:ext cx="9296400" cy="662874"/>
          </a:xfrm>
          <a:prstGeom prst="rect">
            <a:avLst/>
          </a:prstGeom>
        </p:spPr>
        <p:txBody>
          <a:bodyPr vert="horz" wrap="square" lIns="0" tIns="12700" rIns="0" bIns="0" rtlCol="0">
            <a:spAutoFit/>
          </a:bodyPr>
          <a:lstStyle/>
          <a:p>
            <a:pPr marL="12700" marR="5080">
              <a:lnSpc>
                <a:spcPct val="128000"/>
              </a:lnSpc>
              <a:spcBef>
                <a:spcPts val="100"/>
              </a:spcBef>
            </a:pPr>
            <a:r>
              <a:rPr lang="es-CO" sz="3300" spc="-80" dirty="0">
                <a:solidFill>
                  <a:srgbClr val="6C6C6C"/>
                </a:solidFill>
                <a:latin typeface="Calibri"/>
                <a:cs typeface="Calibri"/>
              </a:rPr>
              <a:t>Plataforma Tecnológica para la administración de ventas</a:t>
            </a:r>
            <a:endParaRPr sz="3300"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652" y="-389985"/>
            <a:ext cx="20104100" cy="2726725"/>
          </a:xfrm>
          <a:prstGeom prst="rect">
            <a:avLst/>
          </a:prstGeom>
        </p:spPr>
      </p:pic>
      <p:sp>
        <p:nvSpPr>
          <p:cNvPr id="3" name="object 3"/>
          <p:cNvSpPr txBox="1">
            <a:spLocks noGrp="1"/>
          </p:cNvSpPr>
          <p:nvPr>
            <p:ph type="title"/>
          </p:nvPr>
        </p:nvSpPr>
        <p:spPr>
          <a:xfrm>
            <a:off x="1379686" y="477898"/>
            <a:ext cx="10958363" cy="935513"/>
          </a:xfrm>
          <a:prstGeom prst="rect">
            <a:avLst/>
          </a:prstGeom>
        </p:spPr>
        <p:txBody>
          <a:bodyPr vert="horz" wrap="square" lIns="0" tIns="12065" rIns="0" bIns="0" rtlCol="0">
            <a:spAutoFit/>
          </a:bodyPr>
          <a:lstStyle/>
          <a:p>
            <a:pPr marL="12700">
              <a:lnSpc>
                <a:spcPct val="100000"/>
              </a:lnSpc>
              <a:spcBef>
                <a:spcPts val="95"/>
              </a:spcBef>
            </a:pPr>
            <a:r>
              <a:rPr lang="es-CO" sz="6000" spc="-10" dirty="0">
                <a:solidFill>
                  <a:srgbClr val="FFFFFF"/>
                </a:solidFill>
              </a:rPr>
              <a:t>TABLA DE CONTENIDO</a:t>
            </a:r>
            <a:endParaRPr sz="6000" dirty="0"/>
          </a:p>
        </p:txBody>
      </p:sp>
      <p:sp>
        <p:nvSpPr>
          <p:cNvPr id="4" name="object 4"/>
          <p:cNvSpPr/>
          <p:nvPr/>
        </p:nvSpPr>
        <p:spPr>
          <a:xfrm>
            <a:off x="1395074" y="1789798"/>
            <a:ext cx="852169" cy="81915"/>
          </a:xfrm>
          <a:custGeom>
            <a:avLst/>
            <a:gdLst/>
            <a:ahLst/>
            <a:cxnLst/>
            <a:rect l="l" t="t" r="r" b="b"/>
            <a:pathLst>
              <a:path w="852169" h="81914">
                <a:moveTo>
                  <a:pt x="852015" y="81428"/>
                </a:moveTo>
                <a:lnTo>
                  <a:pt x="0" y="81428"/>
                </a:lnTo>
                <a:lnTo>
                  <a:pt x="0" y="0"/>
                </a:lnTo>
                <a:lnTo>
                  <a:pt x="852015" y="0"/>
                </a:lnTo>
                <a:lnTo>
                  <a:pt x="852015" y="81428"/>
                </a:lnTo>
                <a:close/>
              </a:path>
            </a:pathLst>
          </a:custGeom>
          <a:solidFill>
            <a:srgbClr val="FFFFFF"/>
          </a:solidFill>
        </p:spPr>
        <p:txBody>
          <a:bodyPr wrap="square" lIns="0" tIns="0" rIns="0" bIns="0" rtlCol="0"/>
          <a:lstStyle/>
          <a:p>
            <a:endParaRPr dirty="0"/>
          </a:p>
        </p:txBody>
      </p:sp>
      <p:sp>
        <p:nvSpPr>
          <p:cNvPr id="6" name="CuadroTexto 5">
            <a:extLst>
              <a:ext uri="{FF2B5EF4-FFF2-40B4-BE49-F238E27FC236}">
                <a16:creationId xmlns:a16="http://schemas.microsoft.com/office/drawing/2014/main" id="{2E8F97E5-8516-4CBF-B4DB-9D64E15191E4}"/>
              </a:ext>
            </a:extLst>
          </p:cNvPr>
          <p:cNvSpPr txBox="1"/>
          <p:nvPr/>
        </p:nvSpPr>
        <p:spPr>
          <a:xfrm>
            <a:off x="603250" y="2281294"/>
            <a:ext cx="8411229" cy="10279737"/>
          </a:xfrm>
          <a:prstGeom prst="rect">
            <a:avLst/>
          </a:prstGeom>
          <a:noFill/>
        </p:spPr>
        <p:txBody>
          <a:bodyPr wrap="square" lIns="91440" tIns="45720" rIns="91440" bIns="45720" rtlCol="0" anchor="t">
            <a:spAutoFit/>
          </a:bodyPr>
          <a:lstStyle/>
          <a:p>
            <a:pPr marL="342900" indent="-342900">
              <a:buFont typeface="+mj-lt"/>
              <a:buAutoNum type="arabicPeriod"/>
            </a:pPr>
            <a:r>
              <a:rPr lang="es-CO" sz="4000" dirty="0"/>
              <a:t>Introducción</a:t>
            </a:r>
            <a:endParaRPr lang="es-CO" sz="4000" dirty="0">
              <a:cs typeface="Calibri"/>
            </a:endParaRPr>
          </a:p>
          <a:p>
            <a:pPr marL="342900" indent="-342900">
              <a:buFont typeface="+mj-lt"/>
              <a:buAutoNum type="arabicPeriod"/>
            </a:pPr>
            <a:r>
              <a:rPr lang="es-CO" sz="4000" dirty="0"/>
              <a:t>Objetivo general</a:t>
            </a:r>
            <a:endParaRPr lang="es-CO" sz="4000" dirty="0">
              <a:cs typeface="Calibri"/>
            </a:endParaRPr>
          </a:p>
          <a:p>
            <a:pPr marL="342900" indent="-342900">
              <a:buFont typeface="+mj-lt"/>
              <a:buAutoNum type="arabicPeriod"/>
            </a:pPr>
            <a:r>
              <a:rPr lang="es-CO" sz="4000" dirty="0"/>
              <a:t>Alcance del proyecto</a:t>
            </a:r>
            <a:endParaRPr lang="es-CO" sz="4000" dirty="0">
              <a:cs typeface="Calibri"/>
            </a:endParaRPr>
          </a:p>
          <a:p>
            <a:pPr marL="342900" indent="-342900">
              <a:buFont typeface="+mj-lt"/>
              <a:buAutoNum type="arabicPeriod"/>
            </a:pPr>
            <a:r>
              <a:rPr lang="es-CO" sz="4000" dirty="0"/>
              <a:t>Diagrama de clases </a:t>
            </a:r>
            <a:endParaRPr lang="es-CO" sz="4000" dirty="0">
              <a:cs typeface="Calibri"/>
            </a:endParaRPr>
          </a:p>
          <a:p>
            <a:pPr marL="342900" indent="-342900">
              <a:buFont typeface="+mj-lt"/>
              <a:buAutoNum type="arabicPeriod"/>
            </a:pPr>
            <a:r>
              <a:rPr lang="es-CO" sz="4000" dirty="0"/>
              <a:t>Diseño del proyecto </a:t>
            </a:r>
            <a:endParaRPr lang="es-CO" sz="4000" dirty="0">
              <a:cs typeface="Calibri"/>
            </a:endParaRPr>
          </a:p>
          <a:p>
            <a:pPr marL="342900" indent="-342900">
              <a:buFont typeface="+mj-lt"/>
              <a:buAutoNum type="alphaLcParenR"/>
            </a:pPr>
            <a:r>
              <a:rPr lang="es-CO" sz="4000" dirty="0"/>
              <a:t>Elaboración del Sketch a mano alzada</a:t>
            </a:r>
            <a:endParaRPr lang="es-CO" sz="4000" dirty="0">
              <a:cs typeface="Calibri"/>
            </a:endParaRPr>
          </a:p>
          <a:p>
            <a:pPr marL="342900" indent="-342900">
              <a:buFont typeface="+mj-lt"/>
              <a:buAutoNum type="alphaLcParenR"/>
            </a:pPr>
            <a:r>
              <a:rPr lang="es-CO" sz="4000" dirty="0"/>
              <a:t>Construcción del wireframe </a:t>
            </a:r>
            <a:endParaRPr lang="es-CO" sz="4000" dirty="0">
              <a:cs typeface="Calibri"/>
            </a:endParaRPr>
          </a:p>
          <a:p>
            <a:pPr marL="342900" indent="-342900">
              <a:buFont typeface="+mj-lt"/>
              <a:buAutoNum type="alphaLcParenR"/>
            </a:pPr>
            <a:r>
              <a:rPr lang="es-CO" sz="4000" dirty="0"/>
              <a:t>Presentación del Mockups</a:t>
            </a:r>
            <a:endParaRPr lang="es-CO" sz="4000" dirty="0">
              <a:cs typeface="Calibri"/>
            </a:endParaRPr>
          </a:p>
          <a:p>
            <a:pPr marL="342900" indent="-342900">
              <a:buFont typeface="+mj-lt"/>
              <a:buAutoNum type="alphaLcParenR"/>
            </a:pPr>
            <a:r>
              <a:rPr lang="es-CO" sz="4000" dirty="0"/>
              <a:t>Elaboración del Prototipo </a:t>
            </a:r>
            <a:endParaRPr lang="es-CO" sz="4000" dirty="0">
              <a:cs typeface="Calibri"/>
            </a:endParaRPr>
          </a:p>
          <a:p>
            <a:pPr marL="342900" indent="-342900">
              <a:buFont typeface="+mj-lt"/>
              <a:buAutoNum type="alphaLcParenR"/>
            </a:pPr>
            <a:r>
              <a:rPr lang="es-CO" sz="4000" dirty="0"/>
              <a:t>Pagina construida en HTLM Y CSS3</a:t>
            </a:r>
          </a:p>
          <a:p>
            <a:pPr marL="342900" indent="-342900">
              <a:buFont typeface="+mj-lt"/>
              <a:buAutoNum type="alphaLcParenR"/>
            </a:pPr>
            <a:r>
              <a:rPr lang="es-CO" sz="4000" dirty="0"/>
              <a:t>Diccionario de Datos</a:t>
            </a:r>
          </a:p>
          <a:p>
            <a:pPr marL="342900" indent="-342900">
              <a:buFont typeface="+mj-lt"/>
              <a:buAutoNum type="alphaLcParenR"/>
            </a:pPr>
            <a:r>
              <a:rPr lang="es-CO" sz="4000" dirty="0"/>
              <a:t>Modelo Relacional</a:t>
            </a:r>
          </a:p>
          <a:p>
            <a:r>
              <a:rPr lang="es-CO" sz="4000" dirty="0"/>
              <a:t>6.Costos Generales del Proyecto</a:t>
            </a:r>
          </a:p>
          <a:p>
            <a:r>
              <a:rPr lang="es-CO" sz="4000" dirty="0"/>
              <a:t>a) Planeación (Gantt)</a:t>
            </a:r>
          </a:p>
          <a:p>
            <a:endParaRPr lang="es-CO" sz="4400" dirty="0">
              <a:cs typeface="Calibri"/>
            </a:endParaRPr>
          </a:p>
          <a:p>
            <a:pPr marL="342900" indent="-342900">
              <a:buFont typeface="Calibri"/>
              <a:buAutoNum type="arabicPeriod"/>
            </a:pPr>
            <a:endParaRPr lang="es-CO" sz="4000" dirty="0">
              <a:cs typeface="Calibri"/>
            </a:endParaRPr>
          </a:p>
          <a:p>
            <a:endParaRPr lang="es-CO" dirty="0">
              <a:cs typeface="Calibri"/>
            </a:endParaRPr>
          </a:p>
        </p:txBody>
      </p:sp>
      <p:sp>
        <p:nvSpPr>
          <p:cNvPr id="7" name="CuadroTexto 6">
            <a:extLst>
              <a:ext uri="{FF2B5EF4-FFF2-40B4-BE49-F238E27FC236}">
                <a16:creationId xmlns:a16="http://schemas.microsoft.com/office/drawing/2014/main" id="{6618387C-3793-4320-A062-C53A57DF13C7}"/>
              </a:ext>
            </a:extLst>
          </p:cNvPr>
          <p:cNvSpPr txBox="1"/>
          <p:nvPr/>
        </p:nvSpPr>
        <p:spPr>
          <a:xfrm>
            <a:off x="9616478" y="2348459"/>
            <a:ext cx="10341572" cy="9602629"/>
          </a:xfrm>
          <a:prstGeom prst="rect">
            <a:avLst/>
          </a:prstGeom>
          <a:noFill/>
        </p:spPr>
        <p:txBody>
          <a:bodyPr wrap="square" lIns="91440" tIns="45720" rIns="91440" bIns="45720" rtlCol="0" anchor="t">
            <a:spAutoFit/>
          </a:bodyPr>
          <a:lstStyle/>
          <a:p>
            <a:r>
              <a:rPr lang="es-CO" sz="4000" dirty="0"/>
              <a:t>7.Costos de la Infraestructura simulada en </a:t>
            </a:r>
            <a:r>
              <a:rPr lang="es-CO" sz="4000" dirty="0" err="1"/>
              <a:t>Packet</a:t>
            </a:r>
            <a:r>
              <a:rPr lang="es-CO" sz="4000" dirty="0"/>
              <a:t> </a:t>
            </a:r>
            <a:r>
              <a:rPr lang="es-CO" sz="4000" dirty="0" err="1"/>
              <a:t>Tracer</a:t>
            </a:r>
            <a:r>
              <a:rPr lang="es-CO" sz="4000" dirty="0"/>
              <a:t> </a:t>
            </a:r>
          </a:p>
          <a:p>
            <a:pPr marL="742950" indent="-742950">
              <a:buAutoNum type="alphaLcParenR"/>
            </a:pPr>
            <a:r>
              <a:rPr lang="es-CO" sz="4000" dirty="0"/>
              <a:t>Grafico Simulación en </a:t>
            </a:r>
            <a:r>
              <a:rPr lang="es-CO" sz="4000" dirty="0" err="1"/>
              <a:t>Packet</a:t>
            </a:r>
            <a:r>
              <a:rPr lang="es-CO" sz="4000" dirty="0"/>
              <a:t> </a:t>
            </a:r>
            <a:r>
              <a:rPr lang="es-CO" sz="4000" dirty="0" err="1"/>
              <a:t>Tracer</a:t>
            </a:r>
            <a:endParaRPr lang="es-CO" sz="4000" dirty="0"/>
          </a:p>
          <a:p>
            <a:pPr marL="742950" indent="-742950">
              <a:buAutoNum type="alphaLcParenR"/>
            </a:pPr>
            <a:r>
              <a:rPr lang="es-CO" sz="4000" dirty="0"/>
              <a:t>Tablas de Direcciones IP</a:t>
            </a:r>
            <a:endParaRPr lang="es-CO" sz="4000" dirty="0">
              <a:cs typeface="Calibri"/>
            </a:endParaRPr>
          </a:p>
          <a:p>
            <a:r>
              <a:rPr lang="es-CO" sz="4000" dirty="0">
                <a:cs typeface="Calibri"/>
              </a:rPr>
              <a:t>8.</a:t>
            </a:r>
            <a:r>
              <a:rPr lang="es-CO" sz="4000" dirty="0"/>
              <a:t>Git control de Versiones(Actualizado)</a:t>
            </a:r>
          </a:p>
          <a:p>
            <a:r>
              <a:rPr lang="es-CO" sz="4000" dirty="0">
                <a:cs typeface="Calibri"/>
              </a:rPr>
              <a:t>9. MER</a:t>
            </a:r>
          </a:p>
          <a:p>
            <a:r>
              <a:rPr lang="es-CO" sz="4000" dirty="0">
                <a:cs typeface="Calibri"/>
              </a:rPr>
              <a:t>a)Base de datos en </a:t>
            </a:r>
            <a:r>
              <a:rPr lang="es-CO" sz="4000" dirty="0" err="1">
                <a:cs typeface="Calibri"/>
              </a:rPr>
              <a:t>MySql</a:t>
            </a:r>
            <a:endParaRPr lang="es-CO" sz="4000" dirty="0">
              <a:cs typeface="Calibri"/>
            </a:endParaRPr>
          </a:p>
          <a:p>
            <a:r>
              <a:rPr lang="es-CO" sz="4000" dirty="0">
                <a:cs typeface="Calibri"/>
              </a:rPr>
              <a:t>10.Pagina del Proyecto construida con HTML,PHP y CSS</a:t>
            </a:r>
          </a:p>
          <a:p>
            <a:r>
              <a:rPr lang="es-CO" sz="4000" dirty="0">
                <a:cs typeface="Calibri"/>
              </a:rPr>
              <a:t>11.Concluciones de todo lo realizado en el trimestre IIII</a:t>
            </a:r>
          </a:p>
          <a:p>
            <a:r>
              <a:rPr lang="es-CO" sz="4000" dirty="0">
                <a:cs typeface="Calibri"/>
              </a:rPr>
              <a:t>a)Del análisis</a:t>
            </a:r>
          </a:p>
          <a:p>
            <a:r>
              <a:rPr lang="es-CO" sz="4000" dirty="0">
                <a:cs typeface="Calibri"/>
              </a:rPr>
              <a:t>b)Del diseño</a:t>
            </a:r>
          </a:p>
          <a:p>
            <a:r>
              <a:rPr lang="es-CO" sz="4000" dirty="0">
                <a:cs typeface="Calibri"/>
              </a:rPr>
              <a:t>c)Del proyecto</a:t>
            </a:r>
          </a:p>
          <a:p>
            <a:pPr marL="342900" indent="-342900">
              <a:buFont typeface="Calibri"/>
              <a:buAutoNum type="arabicPeriod"/>
            </a:pPr>
            <a:endParaRPr lang="es-CO" sz="4000" dirty="0">
              <a:cs typeface="Calibri"/>
            </a:endParaRPr>
          </a:p>
          <a:p>
            <a:endParaRPr lang="es-CO" dirty="0">
              <a:cs typeface="Calibri"/>
            </a:endParaRPr>
          </a:p>
        </p:txBody>
      </p:sp>
    </p:spTree>
    <p:extLst>
      <p:ext uri="{BB962C8B-B14F-4D97-AF65-F5344CB8AC3E}">
        <p14:creationId xmlns:p14="http://schemas.microsoft.com/office/powerpoint/2010/main" val="116032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652" y="-389985"/>
            <a:ext cx="20104100" cy="2726725"/>
          </a:xfrm>
          <a:prstGeom prst="rect">
            <a:avLst/>
          </a:prstGeom>
        </p:spPr>
      </p:pic>
      <p:sp>
        <p:nvSpPr>
          <p:cNvPr id="3" name="object 3"/>
          <p:cNvSpPr txBox="1">
            <a:spLocks noGrp="1"/>
          </p:cNvSpPr>
          <p:nvPr>
            <p:ph type="title"/>
          </p:nvPr>
        </p:nvSpPr>
        <p:spPr>
          <a:xfrm>
            <a:off x="1379686" y="477898"/>
            <a:ext cx="10958363" cy="1858842"/>
          </a:xfrm>
          <a:prstGeom prst="rect">
            <a:avLst/>
          </a:prstGeom>
        </p:spPr>
        <p:txBody>
          <a:bodyPr vert="horz" wrap="square" lIns="0" tIns="12065" rIns="0" bIns="0" rtlCol="0">
            <a:spAutoFit/>
          </a:bodyPr>
          <a:lstStyle/>
          <a:p>
            <a:pPr marL="12700">
              <a:lnSpc>
                <a:spcPct val="100000"/>
              </a:lnSpc>
              <a:spcBef>
                <a:spcPts val="95"/>
              </a:spcBef>
            </a:pPr>
            <a:br>
              <a:rPr lang="es-CO" sz="6000" spc="-10" dirty="0">
                <a:solidFill>
                  <a:srgbClr val="FFFFFF"/>
                </a:solidFill>
              </a:rPr>
            </a:br>
            <a:endParaRPr sz="6000" dirty="0"/>
          </a:p>
        </p:txBody>
      </p:sp>
      <p:sp>
        <p:nvSpPr>
          <p:cNvPr id="4" name="object 4"/>
          <p:cNvSpPr/>
          <p:nvPr/>
        </p:nvSpPr>
        <p:spPr>
          <a:xfrm>
            <a:off x="1395074" y="1789798"/>
            <a:ext cx="852169" cy="81915"/>
          </a:xfrm>
          <a:custGeom>
            <a:avLst/>
            <a:gdLst/>
            <a:ahLst/>
            <a:cxnLst/>
            <a:rect l="l" t="t" r="r" b="b"/>
            <a:pathLst>
              <a:path w="852169" h="81914">
                <a:moveTo>
                  <a:pt x="852015" y="81428"/>
                </a:moveTo>
                <a:lnTo>
                  <a:pt x="0" y="81428"/>
                </a:lnTo>
                <a:lnTo>
                  <a:pt x="0" y="0"/>
                </a:lnTo>
                <a:lnTo>
                  <a:pt x="852015" y="0"/>
                </a:lnTo>
                <a:lnTo>
                  <a:pt x="852015" y="81428"/>
                </a:lnTo>
                <a:close/>
              </a:path>
            </a:pathLst>
          </a:custGeom>
          <a:solidFill>
            <a:srgbClr val="FFFFFF"/>
          </a:solidFill>
        </p:spPr>
        <p:txBody>
          <a:bodyPr wrap="square" lIns="0" tIns="0" rIns="0" bIns="0" rtlCol="0"/>
          <a:lstStyle/>
          <a:p>
            <a:endParaRPr dirty="0"/>
          </a:p>
        </p:txBody>
      </p:sp>
      <p:sp>
        <p:nvSpPr>
          <p:cNvPr id="9" name="CuadroTexto 8">
            <a:extLst>
              <a:ext uri="{FF2B5EF4-FFF2-40B4-BE49-F238E27FC236}">
                <a16:creationId xmlns:a16="http://schemas.microsoft.com/office/drawing/2014/main" id="{C396A5B4-02B0-4949-BF38-5A4087EF488F}"/>
              </a:ext>
            </a:extLst>
          </p:cNvPr>
          <p:cNvSpPr txBox="1"/>
          <p:nvPr/>
        </p:nvSpPr>
        <p:spPr>
          <a:xfrm>
            <a:off x="776470" y="804596"/>
            <a:ext cx="10279116" cy="1015663"/>
          </a:xfrm>
          <a:prstGeom prst="rect">
            <a:avLst/>
          </a:prstGeom>
          <a:noFill/>
        </p:spPr>
        <p:txBody>
          <a:bodyPr wrap="square">
            <a:spAutoFit/>
          </a:bodyPr>
          <a:lstStyle/>
          <a:p>
            <a:r>
              <a:rPr lang="es-CO" sz="6000" b="1" spc="-10" dirty="0">
                <a:solidFill>
                  <a:srgbClr val="FFFFFF"/>
                </a:solidFill>
              </a:rPr>
              <a:t>INTRODUCCION</a:t>
            </a:r>
            <a:endParaRPr lang="es-CO" sz="6000" b="1" dirty="0"/>
          </a:p>
        </p:txBody>
      </p:sp>
      <p:sp>
        <p:nvSpPr>
          <p:cNvPr id="5" name="CuadroTexto 4">
            <a:extLst>
              <a:ext uri="{FF2B5EF4-FFF2-40B4-BE49-F238E27FC236}">
                <a16:creationId xmlns:a16="http://schemas.microsoft.com/office/drawing/2014/main" id="{BA8B606E-2E0C-47DE-BD79-D56DD9006C55}"/>
              </a:ext>
            </a:extLst>
          </p:cNvPr>
          <p:cNvSpPr txBox="1"/>
          <p:nvPr/>
        </p:nvSpPr>
        <p:spPr>
          <a:xfrm>
            <a:off x="1217880" y="3130551"/>
            <a:ext cx="17224123" cy="65248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CO" sz="4000" dirty="0"/>
              <a:t>La herramienta tecnológica de tipo software llamada LOGORTEC, está diseñada para las empresas de logística y mensajería, tiene como objetivo facilitar el proceso de inventariado, unificando una serie de herramientas que realizan los procesos de llegada, stock y despacho de los productos en tiempo real, determinar la ubicación, organizar, registrar y ofrecer un reporte final sobre la mercancía. Los beneficios que se buscan alcanzar son impactar eficientemente en los resultados finales de la empresa mediante el  control de la mercancía, donde se mostrará el inventario, lo cual ayudará a las empresas, a tener una mejor organización y agilidad en su planta o desde fuera de esta. Logrando así una mejor productividad en la empresa.</a:t>
            </a:r>
            <a:endParaRPr lang="es-ES" sz="4000" dirty="0">
              <a:ea typeface="+mn-lt"/>
              <a:cs typeface="+mn-lt"/>
            </a:endParaRPr>
          </a:p>
          <a:p>
            <a:endParaRPr lang="es-ES" dirty="0">
              <a:cs typeface="Calibri"/>
            </a:endParaRPr>
          </a:p>
        </p:txBody>
      </p:sp>
    </p:spTree>
    <p:extLst>
      <p:ext uri="{BB962C8B-B14F-4D97-AF65-F5344CB8AC3E}">
        <p14:creationId xmlns:p14="http://schemas.microsoft.com/office/powerpoint/2010/main" val="587682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652" y="-389985"/>
            <a:ext cx="20104100" cy="2726725"/>
          </a:xfrm>
          <a:prstGeom prst="rect">
            <a:avLst/>
          </a:prstGeom>
        </p:spPr>
      </p:pic>
      <p:sp>
        <p:nvSpPr>
          <p:cNvPr id="3" name="object 3"/>
          <p:cNvSpPr txBox="1">
            <a:spLocks noGrp="1"/>
          </p:cNvSpPr>
          <p:nvPr>
            <p:ph type="title"/>
          </p:nvPr>
        </p:nvSpPr>
        <p:spPr>
          <a:xfrm>
            <a:off x="1379686" y="477898"/>
            <a:ext cx="10958363" cy="935513"/>
          </a:xfrm>
          <a:prstGeom prst="rect">
            <a:avLst/>
          </a:prstGeom>
        </p:spPr>
        <p:txBody>
          <a:bodyPr vert="horz" wrap="square" lIns="0" tIns="12065" rIns="0" bIns="0" rtlCol="0">
            <a:spAutoFit/>
          </a:bodyPr>
          <a:lstStyle/>
          <a:p>
            <a:pPr marL="12700">
              <a:lnSpc>
                <a:spcPct val="100000"/>
              </a:lnSpc>
              <a:spcBef>
                <a:spcPts val="95"/>
              </a:spcBef>
            </a:pPr>
            <a:r>
              <a:rPr lang="es-CO" sz="6000" spc="-10" dirty="0">
                <a:solidFill>
                  <a:srgbClr val="FFFFFF"/>
                </a:solidFill>
              </a:rPr>
              <a:t>OBJETIVO GENERAL Y ESPECIFICO</a:t>
            </a:r>
            <a:endParaRPr sz="6000" dirty="0"/>
          </a:p>
        </p:txBody>
      </p:sp>
      <p:sp>
        <p:nvSpPr>
          <p:cNvPr id="4" name="object 4"/>
          <p:cNvSpPr/>
          <p:nvPr/>
        </p:nvSpPr>
        <p:spPr>
          <a:xfrm>
            <a:off x="1395074" y="1789798"/>
            <a:ext cx="852169" cy="81915"/>
          </a:xfrm>
          <a:custGeom>
            <a:avLst/>
            <a:gdLst/>
            <a:ahLst/>
            <a:cxnLst/>
            <a:rect l="l" t="t" r="r" b="b"/>
            <a:pathLst>
              <a:path w="852169" h="81914">
                <a:moveTo>
                  <a:pt x="852015" y="81428"/>
                </a:moveTo>
                <a:lnTo>
                  <a:pt x="0" y="81428"/>
                </a:lnTo>
                <a:lnTo>
                  <a:pt x="0" y="0"/>
                </a:lnTo>
                <a:lnTo>
                  <a:pt x="852015" y="0"/>
                </a:lnTo>
                <a:lnTo>
                  <a:pt x="852015" y="81428"/>
                </a:lnTo>
                <a:close/>
              </a:path>
            </a:pathLst>
          </a:custGeom>
          <a:solidFill>
            <a:srgbClr val="FFFFFF"/>
          </a:solidFill>
        </p:spPr>
        <p:txBody>
          <a:bodyPr wrap="square" lIns="0" tIns="0" rIns="0" bIns="0" rtlCol="0"/>
          <a:lstStyle/>
          <a:p>
            <a:endParaRPr dirty="0"/>
          </a:p>
        </p:txBody>
      </p:sp>
      <p:sp>
        <p:nvSpPr>
          <p:cNvPr id="5" name="CuadroTexto 4">
            <a:extLst>
              <a:ext uri="{FF2B5EF4-FFF2-40B4-BE49-F238E27FC236}">
                <a16:creationId xmlns:a16="http://schemas.microsoft.com/office/drawing/2014/main" id="{D325A2F2-CAE8-42D4-B2BF-79BD524EBC2A}"/>
              </a:ext>
            </a:extLst>
          </p:cNvPr>
          <p:cNvSpPr txBox="1"/>
          <p:nvPr/>
        </p:nvSpPr>
        <p:spPr>
          <a:xfrm>
            <a:off x="278942" y="6500544"/>
            <a:ext cx="17049954" cy="56823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lnSpc>
                <a:spcPct val="200000"/>
              </a:lnSpc>
              <a:spcAft>
                <a:spcPts val="800"/>
              </a:spcAft>
              <a:buFont typeface="Arial,Sans-Serif"/>
              <a:buChar char="●"/>
            </a:pPr>
            <a:r>
              <a:rPr lang="es-CO" sz="3600" dirty="0">
                <a:ea typeface="+mn-lt"/>
                <a:cs typeface="+mn-lt"/>
              </a:rPr>
              <a:t>Establecer el control de llegada y despacho a los productos en tiempo real.</a:t>
            </a:r>
          </a:p>
          <a:p>
            <a:pPr marL="342900" indent="-342900" algn="just">
              <a:lnSpc>
                <a:spcPct val="200000"/>
              </a:lnSpc>
              <a:spcAft>
                <a:spcPts val="800"/>
              </a:spcAft>
              <a:buFont typeface="Arial,Sans-Serif"/>
              <a:buChar char="●"/>
            </a:pPr>
            <a:r>
              <a:rPr lang="es-CO" sz="3600" dirty="0">
                <a:ea typeface="+mn-lt"/>
                <a:cs typeface="+mn-lt"/>
              </a:rPr>
              <a:t>Determinar la ubicación exacta de la mercancía ya sea estando en la planta o en movimiento. </a:t>
            </a:r>
          </a:p>
          <a:p>
            <a:pPr marL="342900" indent="-342900" algn="just">
              <a:lnSpc>
                <a:spcPct val="200000"/>
              </a:lnSpc>
              <a:spcAft>
                <a:spcPts val="800"/>
              </a:spcAft>
              <a:buFont typeface="Arial,Sans-Serif"/>
              <a:buChar char="●"/>
            </a:pPr>
            <a:r>
              <a:rPr lang="es-CO" sz="3600" dirty="0">
                <a:ea typeface="+mn-lt"/>
                <a:cs typeface="+mn-lt"/>
              </a:rPr>
              <a:t>Registrar la mercancía que entra a las instalaciones organizándola por peso, volumen y valor. Ofrecer un reporte en tiempo real sobre la ubicación y entrega de la mercancía.</a:t>
            </a:r>
            <a:endParaRPr lang="es-CO" dirty="0"/>
          </a:p>
        </p:txBody>
      </p:sp>
      <p:sp>
        <p:nvSpPr>
          <p:cNvPr id="6" name="CuadroTexto 5">
            <a:extLst>
              <a:ext uri="{FF2B5EF4-FFF2-40B4-BE49-F238E27FC236}">
                <a16:creationId xmlns:a16="http://schemas.microsoft.com/office/drawing/2014/main" id="{A1325154-49A8-4B5A-9AE7-7830262BB577}"/>
              </a:ext>
            </a:extLst>
          </p:cNvPr>
          <p:cNvSpPr txBox="1"/>
          <p:nvPr/>
        </p:nvSpPr>
        <p:spPr>
          <a:xfrm>
            <a:off x="587836" y="2501657"/>
            <a:ext cx="1005830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4400" dirty="0">
                <a:ea typeface="+mn-lt"/>
                <a:cs typeface="+mn-lt"/>
              </a:rPr>
              <a:t>Objetivo General</a:t>
            </a:r>
            <a:endParaRPr lang="es-ES" sz="4400" dirty="0">
              <a:ea typeface="+mn-lt"/>
              <a:cs typeface="+mn-lt"/>
            </a:endParaRPr>
          </a:p>
        </p:txBody>
      </p:sp>
      <p:sp>
        <p:nvSpPr>
          <p:cNvPr id="7" name="CuadroTexto 6">
            <a:extLst>
              <a:ext uri="{FF2B5EF4-FFF2-40B4-BE49-F238E27FC236}">
                <a16:creationId xmlns:a16="http://schemas.microsoft.com/office/drawing/2014/main" id="{0608C964-FD2D-46BF-B800-5C1D32D7539D}"/>
              </a:ext>
            </a:extLst>
          </p:cNvPr>
          <p:cNvSpPr txBox="1"/>
          <p:nvPr/>
        </p:nvSpPr>
        <p:spPr>
          <a:xfrm>
            <a:off x="272397" y="3528482"/>
            <a:ext cx="1704995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s-ES" sz="3600" dirty="0">
                <a:ea typeface="+mn-lt"/>
                <a:cs typeface="+mn-lt"/>
              </a:rPr>
              <a:t>Implementar un sistema de información que controle los procesos logísticos de las empresas de mensajería</a:t>
            </a:r>
            <a:endParaRPr lang="en-US" sz="3600" dirty="0">
              <a:ea typeface="+mn-lt"/>
              <a:cs typeface="+mn-lt"/>
            </a:endParaRPr>
          </a:p>
        </p:txBody>
      </p:sp>
      <p:sp>
        <p:nvSpPr>
          <p:cNvPr id="8" name="CuadroTexto 7">
            <a:extLst>
              <a:ext uri="{FF2B5EF4-FFF2-40B4-BE49-F238E27FC236}">
                <a16:creationId xmlns:a16="http://schemas.microsoft.com/office/drawing/2014/main" id="{E282B046-4B0B-4364-90F5-577821161C65}"/>
              </a:ext>
            </a:extLst>
          </p:cNvPr>
          <p:cNvSpPr txBox="1"/>
          <p:nvPr/>
        </p:nvSpPr>
        <p:spPr>
          <a:xfrm>
            <a:off x="587836" y="5324001"/>
            <a:ext cx="1005830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4400" dirty="0">
                <a:ea typeface="+mn-lt"/>
                <a:cs typeface="+mn-lt"/>
              </a:rPr>
              <a:t>Objetivos Específicos</a:t>
            </a:r>
            <a:endParaRPr lang="es-ES" sz="4400" dirty="0">
              <a:ea typeface="+mn-lt"/>
              <a:cs typeface="+mn-lt"/>
            </a:endParaRPr>
          </a:p>
        </p:txBody>
      </p:sp>
    </p:spTree>
    <p:extLst>
      <p:ext uri="{BB962C8B-B14F-4D97-AF65-F5344CB8AC3E}">
        <p14:creationId xmlns:p14="http://schemas.microsoft.com/office/powerpoint/2010/main" val="1563541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652" y="-389985"/>
            <a:ext cx="20104100" cy="2726725"/>
          </a:xfrm>
          <a:prstGeom prst="rect">
            <a:avLst/>
          </a:prstGeom>
        </p:spPr>
      </p:pic>
      <p:sp>
        <p:nvSpPr>
          <p:cNvPr id="3" name="object 3"/>
          <p:cNvSpPr txBox="1">
            <a:spLocks noGrp="1"/>
          </p:cNvSpPr>
          <p:nvPr>
            <p:ph type="title"/>
          </p:nvPr>
        </p:nvSpPr>
        <p:spPr>
          <a:xfrm>
            <a:off x="1379686" y="477898"/>
            <a:ext cx="10958363" cy="935513"/>
          </a:xfrm>
          <a:prstGeom prst="rect">
            <a:avLst/>
          </a:prstGeom>
        </p:spPr>
        <p:txBody>
          <a:bodyPr vert="horz" wrap="square" lIns="0" tIns="12065" rIns="0" bIns="0" rtlCol="0" anchor="t">
            <a:spAutoFit/>
          </a:bodyPr>
          <a:lstStyle/>
          <a:p>
            <a:pPr marL="12700">
              <a:spcBef>
                <a:spcPts val="95"/>
              </a:spcBef>
            </a:pPr>
            <a:r>
              <a:rPr lang="es-CO" sz="6000" spc="-10" dirty="0">
                <a:solidFill>
                  <a:srgbClr val="FFFFFF"/>
                </a:solidFill>
              </a:rPr>
              <a:t>ALCANCE DEL PROYECTO</a:t>
            </a:r>
            <a:endParaRPr sz="6000" dirty="0"/>
          </a:p>
        </p:txBody>
      </p:sp>
      <p:sp>
        <p:nvSpPr>
          <p:cNvPr id="4" name="object 4"/>
          <p:cNvSpPr/>
          <p:nvPr/>
        </p:nvSpPr>
        <p:spPr>
          <a:xfrm>
            <a:off x="1395074" y="1789798"/>
            <a:ext cx="852169" cy="81915"/>
          </a:xfrm>
          <a:custGeom>
            <a:avLst/>
            <a:gdLst/>
            <a:ahLst/>
            <a:cxnLst/>
            <a:rect l="l" t="t" r="r" b="b"/>
            <a:pathLst>
              <a:path w="852169" h="81914">
                <a:moveTo>
                  <a:pt x="852015" y="81428"/>
                </a:moveTo>
                <a:lnTo>
                  <a:pt x="0" y="81428"/>
                </a:lnTo>
                <a:lnTo>
                  <a:pt x="0" y="0"/>
                </a:lnTo>
                <a:lnTo>
                  <a:pt x="852015" y="0"/>
                </a:lnTo>
                <a:lnTo>
                  <a:pt x="852015" y="81428"/>
                </a:lnTo>
                <a:close/>
              </a:path>
            </a:pathLst>
          </a:custGeom>
          <a:solidFill>
            <a:srgbClr val="FFFFFF"/>
          </a:solidFill>
        </p:spPr>
        <p:txBody>
          <a:bodyPr wrap="square" lIns="0" tIns="0" rIns="0" bIns="0" rtlCol="0"/>
          <a:lstStyle/>
          <a:p>
            <a:endParaRPr dirty="0"/>
          </a:p>
        </p:txBody>
      </p:sp>
      <p:sp>
        <p:nvSpPr>
          <p:cNvPr id="7" name="CuadroTexto 6">
            <a:extLst>
              <a:ext uri="{FF2B5EF4-FFF2-40B4-BE49-F238E27FC236}">
                <a16:creationId xmlns:a16="http://schemas.microsoft.com/office/drawing/2014/main" id="{0608C964-FD2D-46BF-B800-5C1D32D7539D}"/>
              </a:ext>
            </a:extLst>
          </p:cNvPr>
          <p:cNvSpPr txBox="1"/>
          <p:nvPr/>
        </p:nvSpPr>
        <p:spPr>
          <a:xfrm>
            <a:off x="272397" y="3528482"/>
            <a:ext cx="170499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endParaRPr lang="es-ES" sz="3600" dirty="0"/>
          </a:p>
        </p:txBody>
      </p:sp>
      <p:sp>
        <p:nvSpPr>
          <p:cNvPr id="9" name="CuadroTexto 1">
            <a:extLst>
              <a:ext uri="{FF2B5EF4-FFF2-40B4-BE49-F238E27FC236}">
                <a16:creationId xmlns:a16="http://schemas.microsoft.com/office/drawing/2014/main" id="{EF8B398D-2101-46C2-94B2-C487F74BFAE3}"/>
              </a:ext>
            </a:extLst>
          </p:cNvPr>
          <p:cNvSpPr txBox="1"/>
          <p:nvPr/>
        </p:nvSpPr>
        <p:spPr>
          <a:xfrm>
            <a:off x="670625" y="3652837"/>
            <a:ext cx="17049954" cy="104522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200000"/>
              </a:lnSpc>
              <a:spcAft>
                <a:spcPts val="800"/>
              </a:spcAft>
              <a:buFont typeface="Arial,Sans-Serif"/>
              <a:buChar char="●"/>
            </a:pPr>
            <a:endParaRPr lang="es-CO" sz="3600" dirty="0">
              <a:cs typeface="Calibri"/>
            </a:endParaRPr>
          </a:p>
        </p:txBody>
      </p:sp>
      <p:sp>
        <p:nvSpPr>
          <p:cNvPr id="13" name="CuadroTexto 1">
            <a:extLst>
              <a:ext uri="{FF2B5EF4-FFF2-40B4-BE49-F238E27FC236}">
                <a16:creationId xmlns:a16="http://schemas.microsoft.com/office/drawing/2014/main" id="{2ED4F584-CEBD-4B6A-A518-156304151158}"/>
              </a:ext>
            </a:extLst>
          </p:cNvPr>
          <p:cNvSpPr txBox="1"/>
          <p:nvPr/>
        </p:nvSpPr>
        <p:spPr>
          <a:xfrm>
            <a:off x="-24875" y="3846512"/>
            <a:ext cx="19558693" cy="6075509"/>
          </a:xfrm>
          <a:prstGeom prst="rect">
            <a:avLst/>
          </a:prstGeom>
          <a:noFill/>
        </p:spPr>
        <p:txBody>
          <a:bodyPr wrap="squar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a:lnSpc>
                <a:spcPct val="200000"/>
              </a:lnSpc>
              <a:spcAft>
                <a:spcPts val="800"/>
              </a:spcAft>
            </a:pPr>
            <a:r>
              <a:rPr lang="es-CO" sz="4000" dirty="0">
                <a:effectLst/>
                <a:latin typeface="Calibri"/>
                <a:ea typeface="Calibri" panose="020F0502020204030204" pitchFamily="34" charset="0"/>
                <a:cs typeface="Calibri"/>
              </a:rPr>
              <a:t>De acuerdo con la definición de LOGORTEC, se incluyen los procesos necesarios para garantizar la eficiencia y entrega en tiempo sobre la ubicación y estado de la mercancía, con el fin de completarlos con éxito. Desarrollando herramientas que satisfagan las necesidades del sector de mensajería, para obtener una mejor gestión del inventario que se registra a diario.</a:t>
            </a:r>
            <a:r>
              <a:rPr lang="es-CO" sz="4000" dirty="0">
                <a:latin typeface="Calibri"/>
                <a:ea typeface="Calibri" panose="020F0502020204030204" pitchFamily="34" charset="0"/>
                <a:cs typeface="Calibri"/>
              </a:rPr>
              <a:t> </a:t>
            </a:r>
            <a:endParaRPr lang="es-CO" sz="32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809600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652" y="-389985"/>
            <a:ext cx="20104100" cy="2726725"/>
          </a:xfrm>
          <a:prstGeom prst="rect">
            <a:avLst/>
          </a:prstGeom>
        </p:spPr>
      </p:pic>
      <p:sp>
        <p:nvSpPr>
          <p:cNvPr id="3" name="object 3"/>
          <p:cNvSpPr txBox="1">
            <a:spLocks noGrp="1"/>
          </p:cNvSpPr>
          <p:nvPr>
            <p:ph type="title"/>
          </p:nvPr>
        </p:nvSpPr>
        <p:spPr>
          <a:xfrm>
            <a:off x="1379686" y="477898"/>
            <a:ext cx="10958363" cy="1858842"/>
          </a:xfrm>
          <a:prstGeom prst="rect">
            <a:avLst/>
          </a:prstGeom>
        </p:spPr>
        <p:txBody>
          <a:bodyPr vert="horz" wrap="square" lIns="0" tIns="12065" rIns="0" bIns="0" rtlCol="0">
            <a:spAutoFit/>
          </a:bodyPr>
          <a:lstStyle/>
          <a:p>
            <a:pPr marL="12700">
              <a:lnSpc>
                <a:spcPct val="100000"/>
              </a:lnSpc>
              <a:spcBef>
                <a:spcPts val="95"/>
              </a:spcBef>
            </a:pPr>
            <a:r>
              <a:rPr lang="es-CO" sz="6000" spc="-10" dirty="0">
                <a:solidFill>
                  <a:srgbClr val="FFFFFF"/>
                </a:solidFill>
              </a:rPr>
              <a:t>DIAGRAMA DE CLASE</a:t>
            </a:r>
            <a:br>
              <a:rPr lang="es-CO" sz="6000" spc="-10" dirty="0">
                <a:solidFill>
                  <a:srgbClr val="FFFFFF"/>
                </a:solidFill>
              </a:rPr>
            </a:br>
            <a:endParaRPr sz="6000" dirty="0"/>
          </a:p>
        </p:txBody>
      </p:sp>
      <p:sp>
        <p:nvSpPr>
          <p:cNvPr id="4" name="object 4"/>
          <p:cNvSpPr/>
          <p:nvPr/>
        </p:nvSpPr>
        <p:spPr>
          <a:xfrm>
            <a:off x="1395074" y="1789798"/>
            <a:ext cx="852169" cy="81915"/>
          </a:xfrm>
          <a:custGeom>
            <a:avLst/>
            <a:gdLst/>
            <a:ahLst/>
            <a:cxnLst/>
            <a:rect l="l" t="t" r="r" b="b"/>
            <a:pathLst>
              <a:path w="852169" h="81914">
                <a:moveTo>
                  <a:pt x="852015" y="81428"/>
                </a:moveTo>
                <a:lnTo>
                  <a:pt x="0" y="81428"/>
                </a:lnTo>
                <a:lnTo>
                  <a:pt x="0" y="0"/>
                </a:lnTo>
                <a:lnTo>
                  <a:pt x="852015" y="0"/>
                </a:lnTo>
                <a:lnTo>
                  <a:pt x="852015" y="81428"/>
                </a:lnTo>
                <a:close/>
              </a:path>
            </a:pathLst>
          </a:custGeom>
          <a:solidFill>
            <a:srgbClr val="FFFFFF"/>
          </a:solidFill>
        </p:spPr>
        <p:txBody>
          <a:bodyPr wrap="square" lIns="0" tIns="0" rIns="0" bIns="0" rtlCol="0"/>
          <a:lstStyle/>
          <a:p>
            <a:endParaRPr dirty="0"/>
          </a:p>
        </p:txBody>
      </p:sp>
      <p:pic>
        <p:nvPicPr>
          <p:cNvPr id="5" name="Imagen 6" descr="Imagen que contiene Texto&#10;&#10;Descripción generada automáticamente">
            <a:extLst>
              <a:ext uri="{FF2B5EF4-FFF2-40B4-BE49-F238E27FC236}">
                <a16:creationId xmlns:a16="http://schemas.microsoft.com/office/drawing/2014/main" id="{F94F16FA-C780-45E2-BB54-A30021ADC782}"/>
              </a:ext>
            </a:extLst>
          </p:cNvPr>
          <p:cNvPicPr>
            <a:picLocks noChangeAspect="1"/>
          </p:cNvPicPr>
          <p:nvPr/>
        </p:nvPicPr>
        <p:blipFill>
          <a:blip r:embed="rId3"/>
          <a:stretch>
            <a:fillRect/>
          </a:stretch>
        </p:blipFill>
        <p:spPr>
          <a:xfrm>
            <a:off x="39673" y="2056647"/>
            <a:ext cx="19961551" cy="11256713"/>
          </a:xfrm>
          <a:prstGeom prst="rect">
            <a:avLst/>
          </a:prstGeom>
        </p:spPr>
      </p:pic>
    </p:spTree>
    <p:extLst>
      <p:ext uri="{BB962C8B-B14F-4D97-AF65-F5344CB8AC3E}">
        <p14:creationId xmlns:p14="http://schemas.microsoft.com/office/powerpoint/2010/main" val="4261652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2726725"/>
          </a:xfrm>
          <a:prstGeom prst="rect">
            <a:avLst/>
          </a:prstGeom>
        </p:spPr>
      </p:pic>
      <p:sp>
        <p:nvSpPr>
          <p:cNvPr id="3" name="object 3"/>
          <p:cNvSpPr txBox="1">
            <a:spLocks noGrp="1"/>
          </p:cNvSpPr>
          <p:nvPr>
            <p:ph type="title"/>
          </p:nvPr>
        </p:nvSpPr>
        <p:spPr>
          <a:xfrm>
            <a:off x="1379686" y="477898"/>
            <a:ext cx="15225564" cy="935513"/>
          </a:xfrm>
          <a:prstGeom prst="rect">
            <a:avLst/>
          </a:prstGeom>
        </p:spPr>
        <p:txBody>
          <a:bodyPr vert="horz" wrap="square" lIns="0" tIns="12065" rIns="0" bIns="0" rtlCol="0">
            <a:spAutoFit/>
          </a:bodyPr>
          <a:lstStyle/>
          <a:p>
            <a:pPr marL="12700">
              <a:lnSpc>
                <a:spcPct val="100000"/>
              </a:lnSpc>
              <a:spcBef>
                <a:spcPts val="95"/>
              </a:spcBef>
            </a:pPr>
            <a:r>
              <a:rPr lang="es-CO" sz="6000" spc="-10" dirty="0">
                <a:solidFill>
                  <a:srgbClr val="FFFFFF"/>
                </a:solidFill>
              </a:rPr>
              <a:t>SKETCH</a:t>
            </a:r>
            <a:endParaRPr lang="es-CO" sz="6000" dirty="0"/>
          </a:p>
        </p:txBody>
      </p:sp>
      <p:sp>
        <p:nvSpPr>
          <p:cNvPr id="4" name="object 4"/>
          <p:cNvSpPr/>
          <p:nvPr/>
        </p:nvSpPr>
        <p:spPr>
          <a:xfrm>
            <a:off x="1395074" y="1789798"/>
            <a:ext cx="852169" cy="81915"/>
          </a:xfrm>
          <a:custGeom>
            <a:avLst/>
            <a:gdLst/>
            <a:ahLst/>
            <a:cxnLst/>
            <a:rect l="l" t="t" r="r" b="b"/>
            <a:pathLst>
              <a:path w="852169" h="81914">
                <a:moveTo>
                  <a:pt x="852015" y="81428"/>
                </a:moveTo>
                <a:lnTo>
                  <a:pt x="0" y="81428"/>
                </a:lnTo>
                <a:lnTo>
                  <a:pt x="0" y="0"/>
                </a:lnTo>
                <a:lnTo>
                  <a:pt x="852015" y="0"/>
                </a:lnTo>
                <a:lnTo>
                  <a:pt x="852015" y="81428"/>
                </a:lnTo>
                <a:close/>
              </a:path>
            </a:pathLst>
          </a:custGeom>
          <a:solidFill>
            <a:srgbClr val="FFFFFF"/>
          </a:solidFill>
        </p:spPr>
        <p:txBody>
          <a:bodyPr wrap="square" lIns="0" tIns="0" rIns="0" bIns="0" rtlCol="0"/>
          <a:lstStyle/>
          <a:p>
            <a:endParaRPr dirty="0"/>
          </a:p>
        </p:txBody>
      </p:sp>
      <p:pic>
        <p:nvPicPr>
          <p:cNvPr id="6" name="Imagen 5">
            <a:extLst>
              <a:ext uri="{FF2B5EF4-FFF2-40B4-BE49-F238E27FC236}">
                <a16:creationId xmlns:a16="http://schemas.microsoft.com/office/drawing/2014/main" id="{EB2EDF3A-DCBD-4427-8F7E-48C4C3E56DB0}"/>
              </a:ext>
            </a:extLst>
          </p:cNvPr>
          <p:cNvPicPr>
            <a:picLocks noChangeAspect="1"/>
          </p:cNvPicPr>
          <p:nvPr/>
        </p:nvPicPr>
        <p:blipFill>
          <a:blip r:embed="rId3"/>
          <a:stretch>
            <a:fillRect/>
          </a:stretch>
        </p:blipFill>
        <p:spPr>
          <a:xfrm rot="16200000">
            <a:off x="4828074" y="4016581"/>
            <a:ext cx="10092624" cy="7569472"/>
          </a:xfrm>
          <a:prstGeom prst="rect">
            <a:avLst/>
          </a:prstGeom>
        </p:spPr>
      </p:pic>
    </p:spTree>
    <p:extLst>
      <p:ext uri="{BB962C8B-B14F-4D97-AF65-F5344CB8AC3E}">
        <p14:creationId xmlns:p14="http://schemas.microsoft.com/office/powerpoint/2010/main" val="7360240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751</TotalTime>
  <Words>760</Words>
  <Application>Microsoft Office PowerPoint</Application>
  <PresentationFormat>Personalizado</PresentationFormat>
  <Paragraphs>78</Paragraphs>
  <Slides>20</Slides>
  <Notes>0</Notes>
  <HiddenSlides>0</HiddenSlides>
  <MMClips>0</MMClips>
  <ScaleCrop>false</ScaleCrop>
  <HeadingPairs>
    <vt:vector size="8" baseType="variant">
      <vt:variant>
        <vt:lpstr>Fuentes usadas</vt:lpstr>
      </vt:variant>
      <vt:variant>
        <vt:i4>3</vt:i4>
      </vt:variant>
      <vt:variant>
        <vt:lpstr>Tema</vt:lpstr>
      </vt:variant>
      <vt:variant>
        <vt:i4>1</vt:i4>
      </vt:variant>
      <vt:variant>
        <vt:lpstr>Vínculos</vt:lpstr>
      </vt:variant>
      <vt:variant>
        <vt:i4>1</vt:i4>
      </vt:variant>
      <vt:variant>
        <vt:lpstr>Títulos de diapositiva</vt:lpstr>
      </vt:variant>
      <vt:variant>
        <vt:i4>20</vt:i4>
      </vt:variant>
    </vt:vector>
  </HeadingPairs>
  <TitlesOfParts>
    <vt:vector size="25" baseType="lpstr">
      <vt:lpstr>Arial</vt:lpstr>
      <vt:lpstr>Arial,Sans-Serif</vt:lpstr>
      <vt:lpstr>Calibri</vt:lpstr>
      <vt:lpstr>Office Theme</vt:lpstr>
      <vt:lpstr>C:\Users\Juan David\Downloads\diccionario de datos.xlsx</vt:lpstr>
      <vt:lpstr>Logortec</vt:lpstr>
      <vt:lpstr>Logortec</vt:lpstr>
      <vt:lpstr>Presentación de PowerPoint</vt:lpstr>
      <vt:lpstr>TABLA DE CONTENIDO</vt:lpstr>
      <vt:lpstr> </vt:lpstr>
      <vt:lpstr>OBJETIVO GENERAL Y ESPECIFICO</vt:lpstr>
      <vt:lpstr>ALCANCE DEL PROYECTO</vt:lpstr>
      <vt:lpstr>DIAGRAMA DE CLASE </vt:lpstr>
      <vt:lpstr>SKETCH</vt:lpstr>
      <vt:lpstr>WIREFRAME</vt:lpstr>
      <vt:lpstr>MOCKUPS</vt:lpstr>
      <vt:lpstr>PROTOTIPO</vt:lpstr>
      <vt:lpstr>DICCIONARIO DE DATOS</vt:lpstr>
      <vt:lpstr>MODELO RELACIONAL </vt:lpstr>
      <vt:lpstr>Modelo Entidad Relación 1 era Forma </vt:lpstr>
      <vt:lpstr>Presentación de PowerPoint</vt:lpstr>
      <vt:lpstr>DIAGRAMA DE DISTRIBUCION (COMPONENTES) </vt:lpstr>
      <vt:lpstr>DIAGRAMA DE DISTRIBUCION (FINAL)</vt:lpstr>
      <vt:lpstr>CONCLUSIONES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Iris</dc:title>
  <dc:creator>Julian Andres</dc:creator>
  <cp:lastModifiedBy>Juan David Rondón Molina</cp:lastModifiedBy>
  <cp:revision>153</cp:revision>
  <dcterms:created xsi:type="dcterms:W3CDTF">2021-03-03T17:37:30Z</dcterms:created>
  <dcterms:modified xsi:type="dcterms:W3CDTF">2021-12-03T19:21:49Z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2021-03-03T00:00:00Z</vt:filetime>
  </property>
  <property fmtid="{D5CDD505-2E9C-101B-9397-08002B2CF9AE}" pid="3" name="Creator">
    <vt:lpwstr>PDFium</vt:lpwstr>
  </property>
  <property fmtid="{D5CDD505-2E9C-101B-9397-08002B2CF9AE}" pid="4" name="LastSaved">
    <vt:filetime>2021-03-03T00:00:00Z</vt:filetime>
  </property>
</Properties>
</file>